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handoutMasterIdLst>
    <p:handoutMasterId r:id="rId20"/>
  </p:handoutMasterIdLst>
  <p:sldIdLst>
    <p:sldId id="256" r:id="rId4"/>
    <p:sldId id="263" r:id="rId6"/>
    <p:sldId id="348" r:id="rId7"/>
    <p:sldId id="305" r:id="rId8"/>
    <p:sldId id="265" r:id="rId9"/>
    <p:sldId id="369" r:id="rId10"/>
    <p:sldId id="370" r:id="rId11"/>
    <p:sldId id="306" r:id="rId12"/>
    <p:sldId id="307" r:id="rId13"/>
    <p:sldId id="371" r:id="rId14"/>
    <p:sldId id="329" r:id="rId15"/>
    <p:sldId id="331" r:id="rId16"/>
    <p:sldId id="372" r:id="rId17"/>
    <p:sldId id="373" r:id="rId18"/>
    <p:sldId id="332" r:id="rId19"/>
  </p:sldIdLst>
  <p:sldSz cx="9144000" cy="5143500" type="screen16x9"/>
  <p:notesSz cx="6858000" cy="9144000"/>
  <p:custDataLst>
    <p:tags r:id="rId24"/>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4" userDrawn="1">
          <p15:clr>
            <a:srgbClr val="A4A3A4"/>
          </p15:clr>
        </p15:guide>
        <p15:guide id="2" pos="29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36" d="100"/>
          <a:sy n="136" d="100"/>
        </p:scale>
        <p:origin x="-1218" y="-396"/>
      </p:cViewPr>
      <p:guideLst>
        <p:guide orient="horz" pos="1554"/>
        <p:guide pos="29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gs" Target="tags/tag15.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02412" y="1731661"/>
            <a:ext cx="8139178" cy="674375"/>
          </a:xfrm>
        </p:spPr>
        <p:txBody>
          <a:bodyPr lIns="101600" tIns="38100" rIns="25400" bIns="38100" anchor="t" anchorCtr="0">
            <a:noAutofit/>
          </a:bodyPr>
          <a:lstStyle>
            <a:lvl1pPr algn="ctr">
              <a:defRPr sz="405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502444" y="2674144"/>
            <a:ext cx="8139113" cy="601028"/>
          </a:xfrm>
        </p:spPr>
        <p:txBody>
          <a:bodyPr lIns="101600" tIns="38100" rIns="76200" bIns="38100" anchor="ctr" anchorCtr="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4767263"/>
            <a:ext cx="2057400" cy="273844"/>
          </a:xfrm>
        </p:spPr>
        <p:txBody>
          <a:bodyPr/>
          <a:lstStyle>
            <a:lvl1pPr>
              <a:defRPr/>
            </a:lvl1pPr>
          </a:lstStyle>
          <a:p>
            <a:fld id="{80F42DC0-2E3F-F440-A3AA-64F0AA1F84F2}" type="datetime1">
              <a:rPr lang="zh-CN" altLang="en-US"/>
            </a:fld>
            <a:endParaRPr lang="zh-CN" altLang="en-US" sz="1400">
              <a:solidFill>
                <a:schemeClr val="tx1"/>
              </a:solidFill>
            </a:endParaRPr>
          </a:p>
        </p:txBody>
      </p:sp>
      <p:sp>
        <p:nvSpPr>
          <p:cNvPr id="4" name="页脚占位符 3"/>
          <p:cNvSpPr>
            <a:spLocks noGrp="1"/>
          </p:cNvSpPr>
          <p:nvPr>
            <p:ph type="ftr" sz="quarter" idx="11"/>
          </p:nvPr>
        </p:nvSpPr>
        <p:spPr>
          <a:xfrm>
            <a:off x="3028950" y="4767263"/>
            <a:ext cx="3086100" cy="273844"/>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6457950" y="4767263"/>
            <a:ext cx="2057400" cy="273844"/>
          </a:xfrm>
        </p:spPr>
        <p:txBody>
          <a:bodyPr/>
          <a:lstStyle>
            <a:lvl1pPr>
              <a:defRPr/>
            </a:lvl1pPr>
          </a:lstStyle>
          <a:p>
            <a:fld id="{C5FC99A0-26D8-5E4B-82FB-70809BCEE9F6}" type="slidenum">
              <a:rPr lang="zh-CN" altLang="en-US"/>
            </a:fld>
            <a:endParaRPr lang="zh-CN" altLang="en-US" sz="14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630079" y="545783"/>
            <a:ext cx="2948940" cy="836295"/>
          </a:xfrm>
        </p:spPr>
        <p:txBody>
          <a:bodyPr anchor="ctr" anchorCtr="0"/>
          <a:lstStyle>
            <a:lvl1pPr>
              <a:defRPr sz="24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3853815" y="545783"/>
            <a:ext cx="4629150" cy="4052411"/>
          </a:xfrm>
        </p:spPr>
        <p:txBody>
          <a:bodyPr/>
          <a:lstStyle>
            <a:lvl1pPr>
              <a:defRPr sz="1800">
                <a:latin typeface="+mn-ea"/>
                <a:ea typeface="+mn-ea"/>
              </a:defRPr>
            </a:lvl1pPr>
            <a:lvl2pPr marL="342900" indent="0">
              <a:buNone/>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vl6pPr>
              <a:defRPr sz="1500"/>
            </a:lvl6pPr>
            <a:lvl7pPr>
              <a:defRPr sz="1500"/>
            </a:lvl7pPr>
            <a:lvl8pPr>
              <a:defRPr sz="1500"/>
            </a:lvl8pPr>
            <a:lvl9pPr>
              <a:defRPr sz="15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630079" y="1679734"/>
            <a:ext cx="2948940" cy="2918936"/>
          </a:xfrm>
        </p:spPr>
        <p:txBody>
          <a:bodyPr/>
          <a:lstStyle>
            <a:lvl1pPr marL="257175" indent="-257175">
              <a:buFont typeface="Arial" panose="020B0604020202020204" pitchFamily="34" charset="0"/>
              <a:buChar char="•"/>
              <a:defRPr sz="18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502444" y="4203859"/>
            <a:ext cx="8139113" cy="418624"/>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502444" y="481013"/>
            <a:ext cx="8139113" cy="341709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9147334" cy="515112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350996"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4715828"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502412" y="467693"/>
            <a:ext cx="8139178" cy="674375"/>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2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8" name="标题 7"/>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fontAlgn="auto" latinLnBrk="0" hangingPunct="1">
        <a:lnSpc>
          <a:spcPct val="100000"/>
        </a:lnSpc>
        <a:spcBef>
          <a:spcPct val="0"/>
        </a:spcBef>
        <a:buNone/>
        <a:defRPr sz="2100" b="1" u="none" strike="noStrike" kern="1200" cap="none" spc="200" normalizeH="0">
          <a:solidFill>
            <a:schemeClr val="tx1"/>
          </a:solidFill>
          <a:uFillTx/>
          <a:latin typeface="+mn-ea"/>
          <a:ea typeface="+mn-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mn-ea"/>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0.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0.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0.xml"/><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0.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0.xml"/><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0.xml"/><Relationship Id="rId4" Type="http://schemas.openxmlformats.org/officeDocument/2006/relationships/image" Target="../media/image8.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0.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tags" Target="../tags/tag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0.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tags" Target="../tags/tag7.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0.xml"/><Relationship Id="rId3" Type="http://schemas.openxmlformats.org/officeDocument/2006/relationships/image" Target="../media/image13.png"/><Relationship Id="rId2" Type="http://schemas.openxmlformats.org/officeDocument/2006/relationships/tags" Target="../tags/tag9.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15.pn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332966" y="1100125"/>
            <a:ext cx="5340191" cy="2007235"/>
          </a:xfrm>
          <a:prstGeom prst="rect">
            <a:avLst/>
          </a:prstGeom>
          <a:noFill/>
        </p:spPr>
        <p:txBody>
          <a:bodyPr wrap="square" lIns="68580" tIns="34290" rIns="68580" bIns="34290" rtlCol="0">
            <a:spAutoFit/>
          </a:bodyPr>
          <a:lstStyle/>
          <a:p>
            <a:r>
              <a:rPr lang="zh-CN" altLang="en-US" sz="4200" b="1" dirty="0">
                <a:solidFill>
                  <a:srgbClr val="1B4367"/>
                </a:solidFill>
                <a:cs typeface="+mn-ea"/>
                <a:sym typeface="+mn-lt"/>
              </a:rPr>
              <a:t>基于</a:t>
            </a:r>
            <a:r>
              <a:rPr lang="en-US" altLang="zh-CN" sz="4200" b="1" dirty="0">
                <a:solidFill>
                  <a:srgbClr val="1B4367"/>
                </a:solidFill>
                <a:cs typeface="+mn-ea"/>
                <a:sym typeface="+mn-lt"/>
              </a:rPr>
              <a:t>DNA</a:t>
            </a:r>
            <a:r>
              <a:rPr lang="zh-CN" altLang="en-US" sz="4200" b="1" dirty="0">
                <a:solidFill>
                  <a:srgbClr val="1B4367"/>
                </a:solidFill>
                <a:cs typeface="+mn-ea"/>
                <a:sym typeface="+mn-lt"/>
              </a:rPr>
              <a:t>链位移的超混沌系统耦合投影同步及其加密</a:t>
            </a:r>
            <a:r>
              <a:rPr lang="zh-CN" altLang="en-US" sz="4200" b="1" dirty="0">
                <a:solidFill>
                  <a:srgbClr val="1B4367"/>
                </a:solidFill>
                <a:cs typeface="+mn-ea"/>
                <a:sym typeface="+mn-lt"/>
              </a:rPr>
              <a:t>通信</a:t>
            </a:r>
            <a:endParaRPr lang="zh-CN" altLang="en-US" sz="4200" b="1" dirty="0">
              <a:solidFill>
                <a:srgbClr val="1B4367"/>
              </a:solidFill>
              <a:cs typeface="+mn-ea"/>
              <a:sym typeface="+mn-lt"/>
            </a:endParaRPr>
          </a:p>
        </p:txBody>
      </p:sp>
      <p:pic>
        <p:nvPicPr>
          <p:cNvPr id="125" name="M01-06-0023.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797307" y="-75826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5"/>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7"/>
                                        </p:tgtEl>
                                        <p:attrNameLst>
                                          <p:attrName>ppt_y</p:attrName>
                                        </p:attrNameLst>
                                      </p:cBhvr>
                                      <p:tavLst>
                                        <p:tav tm="0">
                                          <p:val>
                                            <p:strVal val="#ppt_y"/>
                                          </p:val>
                                        </p:tav>
                                        <p:tav tm="100000">
                                          <p:val>
                                            <p:strVal val="#ppt_y"/>
                                          </p:val>
                                        </p:tav>
                                      </p:tavLst>
                                    </p:anim>
                                    <p:anim calcmode="lin" valueType="num">
                                      <p:cBhvr>
                                        <p:cTn id="1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999">
                <p:cTn id="15" fill="hold" display="0">
                  <p:stCondLst>
                    <p:cond delay="indefinite"/>
                  </p:stCondLst>
                  <p:endCondLst>
                    <p:cond evt="onStopAudio" delay="0">
                      <p:tgtEl>
                        <p:sldTgt/>
                      </p:tgtEl>
                    </p:cond>
                  </p:endCondLst>
                </p:cTn>
                <p:tgtEl>
                  <p:spTgt spid="125"/>
                </p:tgtEl>
              </p:cMediaNode>
            </p:audio>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386" y="309785"/>
            <a:ext cx="2261711" cy="375920"/>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耦合投影</a:t>
            </a:r>
            <a:r>
              <a:rPr lang="zh-CN" altLang="en-US" sz="2000" b="1" dirty="0">
                <a:solidFill>
                  <a:srgbClr val="1B4367"/>
                </a:solidFill>
                <a:cs typeface="+mn-ea"/>
                <a:sym typeface="+mn-lt"/>
              </a:rPr>
              <a:t>同步</a:t>
            </a:r>
            <a:endParaRPr lang="zh-CN" altLang="en-US" sz="20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774700" y="910590"/>
            <a:ext cx="4281805" cy="713740"/>
          </a:xfrm>
          <a:prstGeom prst="rect">
            <a:avLst/>
          </a:prstGeom>
        </p:spPr>
      </p:pic>
      <p:pic>
        <p:nvPicPr>
          <p:cNvPr id="8" name="图片 7"/>
          <p:cNvPicPr>
            <a:picLocks noChangeAspect="1"/>
          </p:cNvPicPr>
          <p:nvPr/>
        </p:nvPicPr>
        <p:blipFill>
          <a:blip r:embed="rId2"/>
          <a:stretch>
            <a:fillRect/>
          </a:stretch>
        </p:blipFill>
        <p:spPr>
          <a:xfrm>
            <a:off x="665480" y="3889375"/>
            <a:ext cx="2674620" cy="601980"/>
          </a:xfrm>
          <a:prstGeom prst="rect">
            <a:avLst/>
          </a:prstGeom>
        </p:spPr>
      </p:pic>
      <p:pic>
        <p:nvPicPr>
          <p:cNvPr id="9" name="图片 8"/>
          <p:cNvPicPr>
            <a:picLocks noChangeAspect="1"/>
          </p:cNvPicPr>
          <p:nvPr/>
        </p:nvPicPr>
        <p:blipFill>
          <a:blip r:embed="rId3"/>
          <a:stretch>
            <a:fillRect/>
          </a:stretch>
        </p:blipFill>
        <p:spPr>
          <a:xfrm>
            <a:off x="665480" y="3065145"/>
            <a:ext cx="2621280" cy="662940"/>
          </a:xfrm>
          <a:prstGeom prst="rect">
            <a:avLst/>
          </a:prstGeom>
        </p:spPr>
      </p:pic>
      <p:pic>
        <p:nvPicPr>
          <p:cNvPr id="10" name="图片 9"/>
          <p:cNvPicPr>
            <a:picLocks noChangeAspect="1"/>
          </p:cNvPicPr>
          <p:nvPr/>
        </p:nvPicPr>
        <p:blipFill>
          <a:blip r:embed="rId4"/>
          <a:stretch>
            <a:fillRect/>
          </a:stretch>
        </p:blipFill>
        <p:spPr>
          <a:xfrm>
            <a:off x="665480" y="2261235"/>
            <a:ext cx="1684020" cy="716280"/>
          </a:xfrm>
          <a:prstGeom prst="rect">
            <a:avLst/>
          </a:prstGeom>
        </p:spPr>
      </p:pic>
      <p:sp>
        <p:nvSpPr>
          <p:cNvPr id="11" name="文本框 10"/>
          <p:cNvSpPr txBox="1"/>
          <p:nvPr/>
        </p:nvSpPr>
        <p:spPr>
          <a:xfrm>
            <a:off x="3906520" y="1774825"/>
            <a:ext cx="3345180" cy="2527935"/>
          </a:xfrm>
          <a:prstGeom prst="rect">
            <a:avLst/>
          </a:prstGeom>
          <a:noFill/>
        </p:spPr>
        <p:txBody>
          <a:bodyPr wrap="square" rtlCol="0" anchor="t">
            <a:noAutofit/>
          </a:bodyPr>
          <a:p>
            <a:endParaRPr lang="zh-CN" altLang="en-US"/>
          </a:p>
        </p:txBody>
      </p:sp>
      <p:sp>
        <p:nvSpPr>
          <p:cNvPr id="2" name="文本框 1"/>
          <p:cNvSpPr txBox="1"/>
          <p:nvPr/>
        </p:nvSpPr>
        <p:spPr>
          <a:xfrm>
            <a:off x="3902710" y="1999615"/>
            <a:ext cx="4516120" cy="1383665"/>
          </a:xfrm>
          <a:prstGeom prst="rect">
            <a:avLst/>
          </a:prstGeom>
          <a:noFill/>
        </p:spPr>
        <p:txBody>
          <a:bodyPr wrap="square" rtlCol="0">
            <a:spAutoFit/>
          </a:bodyPr>
          <a:p>
            <a:r>
              <a:rPr lang="zh-CN" altLang="en-US"/>
              <a:t>通过visualdsd软件验证了耦合投影同步的正确性。三个系统的的浓度值具有一定的比例关系。将系统的混沌信号放大两次，并与系统的混沌信号同步。将系统的混沌信号放大一次，并与系统的混沌信号同步。三个系统的相图如图所示。也可以看出，这三个系统之间存在比例关系。</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文本框 15"/>
          <p:cNvSpPr txBox="1"/>
          <p:nvPr/>
        </p:nvSpPr>
        <p:spPr>
          <a:xfrm>
            <a:off x="709386" y="309785"/>
            <a:ext cx="2261711" cy="375920"/>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耦合投影</a:t>
            </a:r>
            <a:r>
              <a:rPr lang="zh-CN" altLang="en-US" sz="2000" b="1" dirty="0">
                <a:solidFill>
                  <a:srgbClr val="1B4367"/>
                </a:solidFill>
                <a:cs typeface="+mn-ea"/>
                <a:sym typeface="+mn-lt"/>
              </a:rPr>
              <a:t>同步</a:t>
            </a:r>
            <a:endParaRPr lang="zh-CN" altLang="en-US" sz="2000" b="1" dirty="0">
              <a:solidFill>
                <a:srgbClr val="1B4367"/>
              </a:solidFill>
              <a:cs typeface="+mn-ea"/>
              <a:sym typeface="+mn-lt"/>
            </a:endParaRP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774700" y="748665"/>
            <a:ext cx="7964170" cy="1456690"/>
          </a:xfrm>
          <a:prstGeom prst="rect">
            <a:avLst/>
          </a:prstGeom>
        </p:spPr>
      </p:pic>
      <p:pic>
        <p:nvPicPr>
          <p:cNvPr id="5" name="图片 4"/>
          <p:cNvPicPr>
            <a:picLocks noChangeAspect="1"/>
          </p:cNvPicPr>
          <p:nvPr/>
        </p:nvPicPr>
        <p:blipFill>
          <a:blip r:embed="rId2"/>
          <a:stretch>
            <a:fillRect/>
          </a:stretch>
        </p:blipFill>
        <p:spPr>
          <a:xfrm>
            <a:off x="815340" y="2268220"/>
            <a:ext cx="5463540" cy="1219200"/>
          </a:xfrm>
          <a:prstGeom prst="rect">
            <a:avLst/>
          </a:prstGeom>
        </p:spPr>
      </p:pic>
      <p:pic>
        <p:nvPicPr>
          <p:cNvPr id="6" name="图片 5"/>
          <p:cNvPicPr>
            <a:picLocks noChangeAspect="1"/>
          </p:cNvPicPr>
          <p:nvPr/>
        </p:nvPicPr>
        <p:blipFill>
          <a:blip r:embed="rId3"/>
          <a:stretch>
            <a:fillRect/>
          </a:stretch>
        </p:blipFill>
        <p:spPr>
          <a:xfrm>
            <a:off x="522605" y="3592830"/>
            <a:ext cx="3810000" cy="1181100"/>
          </a:xfrm>
          <a:prstGeom prst="rect">
            <a:avLst/>
          </a:prstGeom>
        </p:spPr>
      </p:pic>
      <p:sp>
        <p:nvSpPr>
          <p:cNvPr id="7" name="文本框 6"/>
          <p:cNvSpPr txBox="1"/>
          <p:nvPr/>
        </p:nvSpPr>
        <p:spPr>
          <a:xfrm>
            <a:off x="4618990" y="3252470"/>
            <a:ext cx="4086225" cy="1383665"/>
          </a:xfrm>
          <a:prstGeom prst="rect">
            <a:avLst/>
          </a:prstGeom>
          <a:noFill/>
        </p:spPr>
        <p:txBody>
          <a:bodyPr wrap="square" rtlCol="0">
            <a:spAutoFit/>
          </a:bodyPr>
          <a:p>
            <a:r>
              <a:rPr lang="zh-CN" altLang="en-US">
                <a:sym typeface="+mn-ea"/>
              </a:rPr>
              <a:t>误差系统如上述。根据Lyapunov稳定性理论，选取V = 1</a:t>
            </a:r>
            <a:r>
              <a:rPr lang="en-US" altLang="zh-CN">
                <a:sym typeface="+mn-ea"/>
              </a:rPr>
              <a:t>/</a:t>
            </a:r>
            <a:r>
              <a:rPr lang="zh-CN" altLang="en-US">
                <a:sym typeface="+mn-ea"/>
              </a:rPr>
              <a:t>2(e21 + e22 + e23 + e24 + e25 + e26)作为Lyapunov函数。V的导数在中得到。显然，如果满足项，则中的矩阵P是正定的，则误差系统是渐近稳定的。也就是说，这些系统和实现了耦合投影同步。</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文本框 15"/>
          <p:cNvSpPr txBox="1"/>
          <p:nvPr/>
        </p:nvSpPr>
        <p:spPr>
          <a:xfrm>
            <a:off x="709386" y="309785"/>
            <a:ext cx="2261711" cy="375920"/>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耦合投影</a:t>
            </a:r>
            <a:r>
              <a:rPr lang="zh-CN" altLang="en-US" sz="2000" b="1" dirty="0">
                <a:solidFill>
                  <a:srgbClr val="1B4367"/>
                </a:solidFill>
                <a:cs typeface="+mn-ea"/>
                <a:sym typeface="+mn-lt"/>
              </a:rPr>
              <a:t>同步</a:t>
            </a:r>
            <a:endParaRPr lang="zh-CN" altLang="en-US" sz="2000" b="1" dirty="0">
              <a:solidFill>
                <a:srgbClr val="1B4367"/>
              </a:solidFill>
              <a:cs typeface="+mn-ea"/>
              <a:sym typeface="+mn-lt"/>
            </a:endParaRP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709295" y="840105"/>
            <a:ext cx="6077585" cy="3237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文本框 15"/>
          <p:cNvSpPr txBox="1"/>
          <p:nvPr/>
        </p:nvSpPr>
        <p:spPr>
          <a:xfrm>
            <a:off x="709386" y="309785"/>
            <a:ext cx="2261711" cy="375920"/>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多级通信</a:t>
            </a:r>
            <a:r>
              <a:rPr lang="zh-CN" altLang="en-US" sz="2000" b="1" dirty="0">
                <a:solidFill>
                  <a:srgbClr val="1B4367"/>
                </a:solidFill>
                <a:cs typeface="+mn-ea"/>
                <a:sym typeface="+mn-lt"/>
              </a:rPr>
              <a:t>方案</a:t>
            </a:r>
            <a:endParaRPr lang="zh-CN" altLang="en-US" sz="2000" b="1" dirty="0">
              <a:solidFill>
                <a:srgbClr val="1B4367"/>
              </a:solidFill>
              <a:cs typeface="+mn-ea"/>
              <a:sym typeface="+mn-lt"/>
            </a:endParaRP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2971165" y="225425"/>
            <a:ext cx="4290695" cy="2242185"/>
          </a:xfrm>
          <a:prstGeom prst="rect">
            <a:avLst/>
          </a:prstGeom>
        </p:spPr>
      </p:pic>
      <p:sp>
        <p:nvSpPr>
          <p:cNvPr id="4" name="文本框 3"/>
          <p:cNvSpPr txBox="1"/>
          <p:nvPr/>
        </p:nvSpPr>
        <p:spPr>
          <a:xfrm>
            <a:off x="499110" y="2638425"/>
            <a:ext cx="7842250" cy="2245360"/>
          </a:xfrm>
          <a:prstGeom prst="rect">
            <a:avLst/>
          </a:prstGeom>
          <a:noFill/>
        </p:spPr>
        <p:txBody>
          <a:bodyPr wrap="square" rtlCol="0">
            <a:spAutoFit/>
          </a:bodyPr>
          <a:p>
            <a:r>
              <a:rPr lang="zh-CN" altLang="en-US"/>
              <a:t>在该方案中，混沌掩蔽用于安全通信。它的思想是传输信号被调制用一个混沌信号组成一个混合信号，将其送入信道。接收系统在接收到混合信号后，由于发送系统与接收系统是同步的，因此接收系统可以从混合信号中解密发送信号。安全方案图如图7所示，其中ml(l = 1,2，…)， 6)为传输信号;Sl是混合信号;M * l是一个解密信号。由发送信号ml与混沌信号x2、y3叠加形成的混合信号sl由发送系统i送入信道，混合信号sl经α倍放大后由发送系统II接收。接收到αsl后，发送系统II可与发送系统i实现投影同步，αsl连续发送至信道，经β倍放大后得到αβsl。当αβsl被接收系统接收时，发送系统I、发送系统II和接收系统可以实现投影同步。因此，可以从接收机的混合信号中消除混沌信号，恢复发射信号。</a:t>
            </a:r>
            <a:r>
              <a:rPr lang="zh-CN" altLang="en-US">
                <a:sym typeface="+mn-ea"/>
              </a:rPr>
              <a:t>当发送系统、发送系统和接收系统同步时，得到x2 = z2αβ和y3 = z3β。发射信号可以从接收系统解密:m * l = sl−z2αβ−z3β。</a:t>
            </a:r>
            <a:endParaRPr lang="zh-CN" altLang="en-US"/>
          </a:p>
          <a:p>
            <a:endParaRPr lang="zh-CN" altLang="en-US"/>
          </a:p>
        </p:txBody>
      </p:sp>
      <p:sp>
        <p:nvSpPr>
          <p:cNvPr id="5" name="文本框 4"/>
          <p:cNvSpPr txBox="1"/>
          <p:nvPr/>
        </p:nvSpPr>
        <p:spPr>
          <a:xfrm>
            <a:off x="505460" y="797560"/>
            <a:ext cx="2649855" cy="306705"/>
          </a:xfrm>
          <a:prstGeom prst="rect">
            <a:avLst/>
          </a:prstGeom>
          <a:noFill/>
        </p:spPr>
        <p:txBody>
          <a:bodyPr wrap="square" rtlCol="0">
            <a:spAutoFit/>
          </a:bodyPr>
          <a:p>
            <a:r>
              <a:rPr lang="zh-CN" altLang="en-US"/>
              <a:t>sl = x2 +y3 +ml.</a:t>
            </a:r>
            <a:endParaRPr lang="zh-CN" altLang="en-US"/>
          </a:p>
        </p:txBody>
      </p:sp>
      <p:pic>
        <p:nvPicPr>
          <p:cNvPr id="6" name="图片 5"/>
          <p:cNvPicPr>
            <a:picLocks noChangeAspect="1"/>
          </p:cNvPicPr>
          <p:nvPr/>
        </p:nvPicPr>
        <p:blipFill>
          <a:blip r:embed="rId2"/>
          <a:stretch>
            <a:fillRect/>
          </a:stretch>
        </p:blipFill>
        <p:spPr>
          <a:xfrm>
            <a:off x="529590" y="1216025"/>
            <a:ext cx="2441575" cy="1104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文本框 15"/>
          <p:cNvSpPr txBox="1"/>
          <p:nvPr/>
        </p:nvSpPr>
        <p:spPr>
          <a:xfrm>
            <a:off x="709386" y="309785"/>
            <a:ext cx="2261711" cy="375920"/>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多级通信</a:t>
            </a:r>
            <a:r>
              <a:rPr lang="zh-CN" altLang="en-US" sz="2000" b="1" dirty="0">
                <a:solidFill>
                  <a:srgbClr val="1B4367"/>
                </a:solidFill>
                <a:cs typeface="+mn-ea"/>
                <a:sym typeface="+mn-lt"/>
              </a:rPr>
              <a:t>方案</a:t>
            </a:r>
            <a:endParaRPr lang="zh-CN" altLang="en-US" sz="2000" b="1" dirty="0">
              <a:solidFill>
                <a:srgbClr val="1B4367"/>
              </a:solidFill>
              <a:cs typeface="+mn-ea"/>
              <a:sym typeface="+mn-lt"/>
            </a:endParaRP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621665" y="755650"/>
            <a:ext cx="3640455" cy="1939290"/>
          </a:xfrm>
          <a:prstGeom prst="rect">
            <a:avLst/>
          </a:prstGeom>
        </p:spPr>
      </p:pic>
      <p:pic>
        <p:nvPicPr>
          <p:cNvPr id="5" name="图片 2" descr="d33fc8a805ac67f4beff352f8cf7286"/>
          <p:cNvPicPr>
            <a:picLocks noChangeAspect="1"/>
          </p:cNvPicPr>
          <p:nvPr/>
        </p:nvPicPr>
        <p:blipFill>
          <a:blip r:embed="rId2"/>
          <a:stretch>
            <a:fillRect/>
          </a:stretch>
        </p:blipFill>
        <p:spPr>
          <a:xfrm>
            <a:off x="4749800" y="755650"/>
            <a:ext cx="3434080" cy="1830070"/>
          </a:xfrm>
          <a:prstGeom prst="rect">
            <a:avLst/>
          </a:prstGeom>
        </p:spPr>
      </p:pic>
      <p:pic>
        <p:nvPicPr>
          <p:cNvPr id="6" name="图片 3" descr="2073932a6f4fe15f2957607a3ca289d"/>
          <p:cNvPicPr>
            <a:picLocks noChangeAspect="1"/>
          </p:cNvPicPr>
          <p:nvPr/>
        </p:nvPicPr>
        <p:blipFill>
          <a:blip r:embed="rId3"/>
          <a:stretch>
            <a:fillRect/>
          </a:stretch>
        </p:blipFill>
        <p:spPr>
          <a:xfrm>
            <a:off x="3051810" y="2971800"/>
            <a:ext cx="3671570" cy="1955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endParaRPr lang="en-US" altLang="zh-CN" sz="6600" b="1" dirty="0">
              <a:solidFill>
                <a:srgbClr val="1B4367"/>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4972685" y="1033780"/>
            <a:ext cx="4171315" cy="2720340"/>
          </a:xfrm>
          <a:prstGeom prst="rect">
            <a:avLst/>
          </a:prstGeom>
          <a:solidFill>
            <a:srgbClr val="1B4367"/>
          </a:solidFill>
          <a:ln w="9525">
            <a:noFill/>
            <a:bevel/>
          </a:ln>
        </p:spPr>
        <p:txBody>
          <a:bodyPr lIns="68580" tIns="34290" rIns="68580" bIns="34290"/>
          <a:lstStyle/>
          <a:p>
            <a:pPr eaLnBrk="1" hangingPunct="1"/>
            <a:endParaRPr lang="zh-CN" altLang="en-US">
              <a:cs typeface="+mn-ea"/>
              <a:sym typeface="+mn-lt"/>
            </a:endParaRPr>
          </a:p>
        </p:txBody>
      </p:sp>
      <p:sp>
        <p:nvSpPr>
          <p:cNvPr id="12" name="文本框 11"/>
          <p:cNvSpPr txBox="1"/>
          <p:nvPr/>
        </p:nvSpPr>
        <p:spPr>
          <a:xfrm>
            <a:off x="4972050" y="1033780"/>
            <a:ext cx="4100195" cy="272034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noAutofit/>
          </a:bodyPr>
          <a:lstStyle/>
          <a:p>
            <a:pPr algn="l">
              <a:lnSpc>
                <a:spcPts val="1500"/>
              </a:lnSpc>
              <a:buClrTx/>
              <a:buSzTx/>
              <a:buFontTx/>
            </a:pPr>
            <a:r>
              <a:rPr lang="en-US" altLang="zh-CN" sz="1000" dirty="0">
                <a:solidFill>
                  <a:schemeClr val="bg1"/>
                </a:solidFill>
                <a:cs typeface="+mn-ea"/>
                <a:sym typeface="+mn-ea"/>
              </a:rPr>
              <a:t>       </a:t>
            </a:r>
            <a:r>
              <a:rPr lang="zh-CN" altLang="en-US" sz="1000" dirty="0">
                <a:solidFill>
                  <a:schemeClr val="bg1"/>
                </a:solidFill>
                <a:cs typeface="+mn-ea"/>
                <a:sym typeface="+mn-ea"/>
              </a:rPr>
              <a:t>基于DNA化学反应网络(DNA CRNs)的两个混沌系统的完全同步及其安全通信问题。单级混沌保密通信系统的安全性引起了人们的关注。因此，本文提出了一种基于DNA crn的多级安全通信方案。</a:t>
            </a:r>
            <a:endParaRPr lang="zh-CN" altLang="en-US" sz="1000" dirty="0">
              <a:solidFill>
                <a:schemeClr val="bg1"/>
              </a:solidFill>
              <a:cs typeface="+mn-ea"/>
              <a:sym typeface="+mn-ea"/>
            </a:endParaRPr>
          </a:p>
          <a:p>
            <a:pPr algn="l">
              <a:lnSpc>
                <a:spcPts val="1500"/>
              </a:lnSpc>
              <a:buClrTx/>
              <a:buSzTx/>
              <a:buFontTx/>
            </a:pPr>
            <a:endParaRPr lang="zh-CN" altLang="en-US" sz="1000" dirty="0">
              <a:solidFill>
                <a:schemeClr val="bg1"/>
              </a:solidFill>
              <a:cs typeface="+mn-ea"/>
              <a:sym typeface="+mn-ea"/>
            </a:endParaRPr>
          </a:p>
          <a:p>
            <a:pPr indent="457200" algn="l">
              <a:lnSpc>
                <a:spcPts val="1500"/>
              </a:lnSpc>
              <a:buClrTx/>
              <a:buSzTx/>
              <a:buFontTx/>
            </a:pPr>
            <a:r>
              <a:rPr lang="zh-CN" altLang="en-US" sz="1000" dirty="0">
                <a:solidFill>
                  <a:schemeClr val="bg1"/>
                </a:solidFill>
                <a:cs typeface="+mn-ea"/>
                <a:sym typeface="+mn-ea"/>
              </a:rPr>
              <a:t>首先，利用DNA CRNs构建了一个由催化、双元、凝聚和湮灭模块组成的三变量混沌系统。其次，根据非线性系统的稳定性原理，采用DNA crn实现了三个混沌系统的耦合投影同步，并对同步结果进行了讨论。最后，利用DNA CRNs设计正弦和余弦信号。将这些信号叠加到三个系统中，实现多级加解密。</a:t>
            </a:r>
            <a:endParaRPr lang="zh-CN" altLang="en-US" sz="1000" dirty="0">
              <a:solidFill>
                <a:schemeClr val="bg1"/>
              </a:solidFill>
              <a:cs typeface="+mn-ea"/>
              <a:sym typeface="+mn-ea"/>
            </a:endParaRPr>
          </a:p>
          <a:p>
            <a:pPr algn="l">
              <a:lnSpc>
                <a:spcPts val="1500"/>
              </a:lnSpc>
              <a:buClrTx/>
              <a:buSzTx/>
              <a:buFontTx/>
            </a:pPr>
            <a:endParaRPr lang="zh-CN" altLang="en-US" sz="1000" dirty="0">
              <a:solidFill>
                <a:schemeClr val="bg1"/>
              </a:solidFill>
              <a:cs typeface="+mn-ea"/>
              <a:sym typeface="+mn-ea"/>
            </a:endParaRPr>
          </a:p>
          <a:p>
            <a:pPr indent="457200" algn="l">
              <a:lnSpc>
                <a:spcPts val="1500"/>
              </a:lnSpc>
              <a:buClrTx/>
              <a:buSzTx/>
              <a:buFontTx/>
            </a:pPr>
            <a:r>
              <a:rPr lang="zh-CN" altLang="en-US" sz="1000" dirty="0">
                <a:solidFill>
                  <a:schemeClr val="bg1"/>
                </a:solidFill>
                <a:cs typeface="+mn-ea"/>
                <a:sym typeface="+mn-ea"/>
              </a:rPr>
              <a:t>此外，还考虑了干扰项，对系统的鲁棒性进行了检验。结果表明，该方案具有较高的安全性，能够在存在干扰的情况下通过多级传输对生物信号进行有效的加解密。</a:t>
            </a:r>
            <a:endParaRPr lang="zh-CN" altLang="en-US" sz="1000" dirty="0">
              <a:solidFill>
                <a:schemeClr val="bg1"/>
              </a:solidFill>
              <a:cs typeface="+mn-ea"/>
              <a:sym typeface="+mn-ea"/>
            </a:endParaRPr>
          </a:p>
          <a:p>
            <a:pPr algn="l">
              <a:lnSpc>
                <a:spcPts val="1500"/>
              </a:lnSpc>
              <a:buClrTx/>
              <a:buSzTx/>
              <a:buFontTx/>
            </a:pPr>
            <a:endParaRPr lang="zh-CN" altLang="en-US" sz="1000" dirty="0">
              <a:solidFill>
                <a:schemeClr val="bg1"/>
              </a:solidFill>
              <a:cs typeface="+mn-ea"/>
              <a:sym typeface="+mn-ea"/>
            </a:endParaRPr>
          </a:p>
        </p:txBody>
      </p:sp>
      <p:sp>
        <p:nvSpPr>
          <p:cNvPr id="18" name="矩形 23"/>
          <p:cNvSpPr>
            <a:spLocks noChangeArrowheads="1"/>
          </p:cNvSpPr>
          <p:nvPr/>
        </p:nvSpPr>
        <p:spPr bwMode="auto">
          <a:xfrm>
            <a:off x="0" y="1033780"/>
            <a:ext cx="4972685" cy="2720975"/>
          </a:xfrm>
          <a:prstGeom prst="rect">
            <a:avLst/>
          </a:prstGeom>
          <a:blipFill dpi="0" rotWithShape="1">
            <a:blip r:embed="rId1" cstate="print"/>
            <a:srcRect/>
            <a:stretch>
              <a:fillRect/>
            </a:stretch>
          </a:blipFill>
          <a:ln w="9525">
            <a:noFill/>
            <a:bevel/>
          </a:ln>
        </p:spPr>
        <p:txBody>
          <a:bodyPr lIns="68580" tIns="34290" rIns="68580" bIns="34290"/>
          <a:lstStyle/>
          <a:p>
            <a:pPr eaLnBrk="1" hangingPunct="1"/>
            <a:endParaRPr lang="zh-CN" altLang="en-US">
              <a:cs typeface="+mn-ea"/>
              <a:sym typeface="+mn-lt"/>
            </a:endParaRPr>
          </a:p>
        </p:txBody>
      </p:sp>
      <p:sp>
        <p:nvSpPr>
          <p:cNvPr id="16" name="文本框 15"/>
          <p:cNvSpPr txBox="1"/>
          <p:nvPr/>
        </p:nvSpPr>
        <p:spPr>
          <a:xfrm>
            <a:off x="716110" y="316509"/>
            <a:ext cx="2261711" cy="375920"/>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背景与</a:t>
            </a:r>
            <a:r>
              <a:rPr lang="zh-CN" altLang="en-US" sz="2000" b="1" dirty="0">
                <a:solidFill>
                  <a:srgbClr val="1B4367"/>
                </a:solidFill>
                <a:cs typeface="+mn-ea"/>
                <a:sym typeface="+mn-lt"/>
              </a:rPr>
              <a:t>意义</a:t>
            </a:r>
            <a:endParaRPr lang="zh-CN" altLang="en-US" sz="2000" b="1" dirty="0">
              <a:solidFill>
                <a:srgbClr val="1B4367"/>
              </a:solidFill>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69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par>
                          <p:cTn id="16" fill="hold">
                            <p:stCondLst>
                              <p:cond delay="1199"/>
                            </p:stCondLst>
                            <p:childTnLst>
                              <p:par>
                                <p:cTn id="17" presetID="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1+#ppt_w/2"/>
                                          </p:val>
                                        </p:tav>
                                        <p:tav tm="100000">
                                          <p:val>
                                            <p:strVal val="#ppt_x"/>
                                          </p:val>
                                        </p:tav>
                                      </p:tavLst>
                                    </p:anim>
                                    <p:anim calcmode="lin" valueType="num">
                                      <p:cBhvr additive="base">
                                        <p:cTn id="24" dur="500" fill="hold"/>
                                        <p:tgtEl>
                                          <p:spTgt spid="23"/>
                                        </p:tgtEl>
                                        <p:attrNameLst>
                                          <p:attrName>ppt_y</p:attrName>
                                        </p:attrNameLst>
                                      </p:cBhvr>
                                      <p:tavLst>
                                        <p:tav tm="0">
                                          <p:val>
                                            <p:strVal val="#ppt_y"/>
                                          </p:val>
                                        </p:tav>
                                        <p:tav tm="100000">
                                          <p:val>
                                            <p:strVal val="#ppt_y"/>
                                          </p:val>
                                        </p:tav>
                                      </p:tavLst>
                                    </p:anim>
                                  </p:childTnLst>
                                </p:cTn>
                              </p:par>
                            </p:childTnLst>
                          </p:cTn>
                        </p:par>
                        <p:par>
                          <p:cTn id="25" fill="hold">
                            <p:stCondLst>
                              <p:cond delay="1699"/>
                            </p:stCondLst>
                            <p:childTnLst>
                              <p:par>
                                <p:cTn id="26" presetID="2" presetClass="entr" presetSubtype="2"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1+#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autoUpdateAnimBg="0"/>
      <p:bldP spid="12" grpId="0"/>
      <p:bldP spid="18" grpId="0" bldLvl="0" animBg="1" autoUpdateAnimBg="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H_Other_13"/>
          <p:cNvSpPr/>
          <p:nvPr/>
        </p:nvSpPr>
        <p:spPr>
          <a:xfrm>
            <a:off x="6842284" y="1899778"/>
            <a:ext cx="309563" cy="296704"/>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cap="flat" cmpd="sng" algn="ctr">
            <a:noFill/>
            <a:prstDash val="solid"/>
            <a:miter lim="800000"/>
          </a:ln>
          <a:effec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24"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反应模块</a:t>
            </a:r>
            <a:endParaRPr lang="zh-CN" altLang="en-US" sz="1700" b="1" dirty="0">
              <a:solidFill>
                <a:srgbClr val="1B4367"/>
              </a:solidFill>
              <a:cs typeface="+mn-ea"/>
              <a:sym typeface="+mn-lt"/>
            </a:endParaRPr>
          </a:p>
        </p:txBody>
      </p:sp>
      <p:cxnSp>
        <p:nvCxnSpPr>
          <p:cNvPr id="25" name="直接连接符 2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778635" y="525780"/>
            <a:ext cx="5063490" cy="2651125"/>
          </a:xfrm>
          <a:prstGeom prst="rect">
            <a:avLst/>
          </a:prstGeom>
        </p:spPr>
      </p:pic>
      <p:sp>
        <p:nvSpPr>
          <p:cNvPr id="4" name="文本框 3"/>
          <p:cNvSpPr txBox="1"/>
          <p:nvPr/>
        </p:nvSpPr>
        <p:spPr>
          <a:xfrm>
            <a:off x="1111885" y="3393440"/>
            <a:ext cx="6123305" cy="737235"/>
          </a:xfrm>
          <a:prstGeom prst="rect">
            <a:avLst/>
          </a:prstGeom>
          <a:noFill/>
        </p:spPr>
        <p:txBody>
          <a:bodyPr wrap="square" rtlCol="0">
            <a:spAutoFit/>
          </a:bodyPr>
          <a:p>
            <a:r>
              <a:rPr lang="zh-CN" altLang="en-US"/>
              <a:t>目标链X在支点处与辅助RA反应，释放链P A和链P B，链P B由于支点的存在而能与辅助RB反应。目标链X和Y从辅助RB移位。目标链Y的浓度不断增加，实现了催化作用。</a:t>
            </a:r>
            <a:endParaRPr lang="zh-CN" altLang="en-US"/>
          </a:p>
        </p:txBody>
      </p:sp>
      <p:pic>
        <p:nvPicPr>
          <p:cNvPr id="5" name="图片 4"/>
          <p:cNvPicPr>
            <a:picLocks noChangeAspect="1"/>
          </p:cNvPicPr>
          <p:nvPr/>
        </p:nvPicPr>
        <p:blipFill>
          <a:blip r:embed="rId2"/>
          <a:stretch>
            <a:fillRect/>
          </a:stretch>
        </p:blipFill>
        <p:spPr>
          <a:xfrm>
            <a:off x="1202055" y="4222115"/>
            <a:ext cx="2369820" cy="502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300"/>
                                        <p:tgtEl>
                                          <p:spTgt spid="25"/>
                                        </p:tgtEl>
                                      </p:cBhvr>
                                    </p:animEffect>
                                  </p:childTnLst>
                                </p:cTn>
                              </p:par>
                              <p:par>
                                <p:cTn id="16" presetID="53" presetClass="entr" presetSubtype="52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fltVal val="0.5"/>
                                          </p:val>
                                        </p:tav>
                                        <p:tav tm="100000">
                                          <p:val>
                                            <p:strVal val="#ppt_x"/>
                                          </p:val>
                                        </p:tav>
                                      </p:tavLst>
                                    </p:anim>
                                    <p:anim calcmode="lin" valueType="num">
                                      <p:cBhvr>
                                        <p:cTn id="22" dur="500" fill="hold"/>
                                        <p:tgtEl>
                                          <p:spTgt spid="1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295" y="309880"/>
            <a:ext cx="4331335" cy="347345"/>
          </a:xfrm>
          <a:prstGeom prst="rect">
            <a:avLst/>
          </a:prstGeom>
          <a:noFill/>
        </p:spPr>
        <p:txBody>
          <a:bodyPr wrap="square" lIns="68580" tIns="34290" rIns="68580" bIns="34290" rtlCol="0">
            <a:noAutofit/>
          </a:bodyPr>
          <a:lstStyle/>
          <a:p>
            <a:r>
              <a:rPr lang="zh-CN" altLang="en-US" sz="2000" b="1" dirty="0">
                <a:solidFill>
                  <a:srgbClr val="1B4367"/>
                </a:solidFill>
                <a:cs typeface="+mn-ea"/>
                <a:sym typeface="+mn-lt"/>
              </a:rPr>
              <a:t>DSD反应和反应模块的DNA CRNS</a:t>
            </a:r>
            <a:endParaRPr lang="zh-CN" altLang="en-US" sz="2000" b="1" dirty="0">
              <a:solidFill>
                <a:srgbClr val="1B4367"/>
              </a:solidFill>
              <a:cs typeface="+mn-ea"/>
              <a:sym typeface="+mn-lt"/>
            </a:endParaRPr>
          </a:p>
        </p:txBody>
      </p:sp>
      <p:grpSp>
        <p:nvGrpSpPr>
          <p:cNvPr id="4" name="组合 3"/>
          <p:cNvGrpSpPr/>
          <p:nvPr>
            <p:custDataLst>
              <p:tags r:id="rId1"/>
            </p:custDataLst>
          </p:nvPr>
        </p:nvGrpSpPr>
        <p:grpSpPr>
          <a:xfrm>
            <a:off x="563452" y="1770001"/>
            <a:ext cx="1201103" cy="1202531"/>
            <a:chOff x="4856202" y="1222146"/>
            <a:chExt cx="1201103" cy="1202531"/>
          </a:xfrm>
          <a:solidFill>
            <a:srgbClr val="1B4367"/>
          </a:solidFill>
        </p:grpSpPr>
        <p:sp>
          <p:nvSpPr>
            <p:cNvPr id="20487" name="Rectangle 6"/>
            <p:cNvSpPr/>
            <p:nvPr>
              <p:custDataLst>
                <p:tags r:id="rId2"/>
              </p:custDataLst>
            </p:nvPr>
          </p:nvSpPr>
          <p:spPr>
            <a:xfrm>
              <a:off x="4856202" y="1222146"/>
              <a:ext cx="1201103" cy="1202531"/>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25" name="KSO_Shape"/>
            <p:cNvSpPr/>
            <p:nvPr>
              <p:custDataLst>
                <p:tags r:id="rId3"/>
              </p:custDataLst>
            </p:nvPr>
          </p:nvSpPr>
          <p:spPr bwMode="auto">
            <a:xfrm>
              <a:off x="5275038" y="1500840"/>
              <a:ext cx="363431" cy="645143"/>
            </a:xfrm>
            <a:custGeom>
              <a:avLst/>
              <a:gdLst>
                <a:gd name="T0" fmla="*/ 2147483646 w 3056"/>
                <a:gd name="T1" fmla="*/ 2147483646 h 5429"/>
                <a:gd name="T2" fmla="*/ 2147483646 w 3056"/>
                <a:gd name="T3" fmla="*/ 2147483646 h 5429"/>
                <a:gd name="T4" fmla="*/ 2147483646 w 3056"/>
                <a:gd name="T5" fmla="*/ 388832290 h 5429"/>
                <a:gd name="T6" fmla="*/ 2147483646 w 3056"/>
                <a:gd name="T7" fmla="*/ 345615213 h 5429"/>
                <a:gd name="T8" fmla="*/ 2147483646 w 3056"/>
                <a:gd name="T9" fmla="*/ 2147483646 h 5429"/>
                <a:gd name="T10" fmla="*/ 2147483646 w 3056"/>
                <a:gd name="T11" fmla="*/ 2147483646 h 5429"/>
                <a:gd name="T12" fmla="*/ 2147483646 w 3056"/>
                <a:gd name="T13" fmla="*/ 2147483646 h 5429"/>
                <a:gd name="T14" fmla="*/ 2147483646 w 3056"/>
                <a:gd name="T15" fmla="*/ 2147483646 h 5429"/>
                <a:gd name="T16" fmla="*/ 2147483646 w 3056"/>
                <a:gd name="T17" fmla="*/ 2147483646 h 5429"/>
                <a:gd name="T18" fmla="*/ 2147483646 w 3056"/>
                <a:gd name="T19" fmla="*/ 2147483646 h 5429"/>
                <a:gd name="T20" fmla="*/ 475747481 w 3056"/>
                <a:gd name="T21" fmla="*/ 2147483646 h 5429"/>
                <a:gd name="T22" fmla="*/ 432463999 w 3056"/>
                <a:gd name="T23" fmla="*/ 2147483646 h 5429"/>
                <a:gd name="T24" fmla="*/ 2147483646 w 3056"/>
                <a:gd name="T25" fmla="*/ 2147483646 h 5429"/>
                <a:gd name="T26" fmla="*/ 2147483646 w 3056"/>
                <a:gd name="T27" fmla="*/ 2147483646 h 5429"/>
                <a:gd name="T28" fmla="*/ 2147483646 w 3056"/>
                <a:gd name="T29" fmla="*/ 2147483646 h 5429"/>
                <a:gd name="T30" fmla="*/ 2147483646 w 3056"/>
                <a:gd name="T31" fmla="*/ 2147483646 h 5429"/>
                <a:gd name="T32" fmla="*/ 2147483646 w 3056"/>
                <a:gd name="T33" fmla="*/ 2147483646 h 5429"/>
                <a:gd name="T34" fmla="*/ 2147483646 w 3056"/>
                <a:gd name="T35" fmla="*/ 2147483646 h 5429"/>
                <a:gd name="T36" fmla="*/ 2147483646 w 3056"/>
                <a:gd name="T37" fmla="*/ 2147483646 h 5429"/>
                <a:gd name="T38" fmla="*/ 2147483646 w 3056"/>
                <a:gd name="T39" fmla="*/ 2147483646 h 5429"/>
                <a:gd name="T40" fmla="*/ 2147483646 w 3056"/>
                <a:gd name="T41" fmla="*/ 2147483646 h 5429"/>
                <a:gd name="T42" fmla="*/ 2147483646 w 3056"/>
                <a:gd name="T43" fmla="*/ 2147483646 h 5429"/>
                <a:gd name="T44" fmla="*/ 2147483646 w 3056"/>
                <a:gd name="T45" fmla="*/ 2147483646 h 5429"/>
                <a:gd name="T46" fmla="*/ 2147483646 w 3056"/>
                <a:gd name="T47" fmla="*/ 2147483646 h 5429"/>
                <a:gd name="T48" fmla="*/ 2147483646 w 3056"/>
                <a:gd name="T49" fmla="*/ 2147483646 h 5429"/>
                <a:gd name="T50" fmla="*/ 2147483646 w 3056"/>
                <a:gd name="T51" fmla="*/ 2147483646 h 5429"/>
                <a:gd name="T52" fmla="*/ 2147483646 w 3056"/>
                <a:gd name="T53" fmla="*/ 2147483646 h 5429"/>
                <a:gd name="T54" fmla="*/ 2147483646 w 3056"/>
                <a:gd name="T55" fmla="*/ 2147483646 h 5429"/>
                <a:gd name="T56" fmla="*/ 2147483646 w 3056"/>
                <a:gd name="T57" fmla="*/ 2147483646 h 5429"/>
                <a:gd name="T58" fmla="*/ 2147483646 w 3056"/>
                <a:gd name="T59" fmla="*/ 2147483646 h 5429"/>
                <a:gd name="T60" fmla="*/ 2147483646 w 3056"/>
                <a:gd name="T61" fmla="*/ 2147483646 h 5429"/>
                <a:gd name="T62" fmla="*/ 2147483646 w 3056"/>
                <a:gd name="T63" fmla="*/ 2147483646 h 5429"/>
                <a:gd name="T64" fmla="*/ 2147483646 w 3056"/>
                <a:gd name="T65" fmla="*/ 2147483646 h 5429"/>
                <a:gd name="T66" fmla="*/ 2147483646 w 3056"/>
                <a:gd name="T67" fmla="*/ 2147483646 h 5429"/>
                <a:gd name="T68" fmla="*/ 2147483646 w 3056"/>
                <a:gd name="T69" fmla="*/ 2147483646 h 5429"/>
                <a:gd name="T70" fmla="*/ 2147483646 w 3056"/>
                <a:gd name="T71" fmla="*/ 2147483646 h 5429"/>
                <a:gd name="T72" fmla="*/ 2147483646 w 3056"/>
                <a:gd name="T73" fmla="*/ 2147483646 h 5429"/>
                <a:gd name="T74" fmla="*/ 2147483646 w 3056"/>
                <a:gd name="T75" fmla="*/ 2147483646 h 5429"/>
                <a:gd name="T76" fmla="*/ 2147483646 w 3056"/>
                <a:gd name="T77" fmla="*/ 2147483646 h 5429"/>
                <a:gd name="T78" fmla="*/ 2147483646 w 3056"/>
                <a:gd name="T79" fmla="*/ 2147483646 h 5429"/>
                <a:gd name="T80" fmla="*/ 2147483646 w 3056"/>
                <a:gd name="T81" fmla="*/ 2147483646 h 5429"/>
                <a:gd name="T82" fmla="*/ 2147483646 w 3056"/>
                <a:gd name="T83" fmla="*/ 2147483646 h 5429"/>
                <a:gd name="T84" fmla="*/ 2147483646 w 3056"/>
                <a:gd name="T85" fmla="*/ 2147483646 h 5429"/>
                <a:gd name="T86" fmla="*/ 2147483646 w 3056"/>
                <a:gd name="T87" fmla="*/ 2147483646 h 5429"/>
                <a:gd name="T88" fmla="*/ 2147483646 w 3056"/>
                <a:gd name="T89" fmla="*/ 2147483646 h 5429"/>
                <a:gd name="T90" fmla="*/ 2147483646 w 3056"/>
                <a:gd name="T91" fmla="*/ 2147483646 h 5429"/>
                <a:gd name="T92" fmla="*/ 2147483646 w 3056"/>
                <a:gd name="T93" fmla="*/ 2147483646 h 5429"/>
                <a:gd name="T94" fmla="*/ 2147483646 w 3056"/>
                <a:gd name="T95" fmla="*/ 2147483646 h 5429"/>
                <a:gd name="T96" fmla="*/ 2147483646 w 3056"/>
                <a:gd name="T97" fmla="*/ 2147483646 h 5429"/>
                <a:gd name="T98" fmla="*/ 2147483646 w 3056"/>
                <a:gd name="T99" fmla="*/ 2147483646 h 5429"/>
                <a:gd name="T100" fmla="*/ 2147483646 w 3056"/>
                <a:gd name="T101" fmla="*/ 2147483646 h 5429"/>
                <a:gd name="T102" fmla="*/ 2147483646 w 3056"/>
                <a:gd name="T103" fmla="*/ 2147483646 h 5429"/>
                <a:gd name="T104" fmla="*/ 2147483646 w 3056"/>
                <a:gd name="T105" fmla="*/ 2147483646 h 5429"/>
                <a:gd name="T106" fmla="*/ 2147483646 w 3056"/>
                <a:gd name="T107" fmla="*/ 2147483646 h 5429"/>
                <a:gd name="T108" fmla="*/ 2147483646 w 3056"/>
                <a:gd name="T109" fmla="*/ 2147483646 h 5429"/>
                <a:gd name="T110" fmla="*/ 2147483646 w 3056"/>
                <a:gd name="T111" fmla="*/ 2147483646 h 5429"/>
                <a:gd name="T112" fmla="*/ 2147483646 w 3056"/>
                <a:gd name="T113" fmla="*/ 2147483646 h 5429"/>
                <a:gd name="T114" fmla="*/ 2147483646 w 3056"/>
                <a:gd name="T115" fmla="*/ 2147483646 h 5429"/>
                <a:gd name="T116" fmla="*/ 2147483646 w 3056"/>
                <a:gd name="T117" fmla="*/ 2147483646 h 5429"/>
                <a:gd name="T118" fmla="*/ 2147483646 w 3056"/>
                <a:gd name="T119" fmla="*/ 2147483646 h 5429"/>
                <a:gd name="T120" fmla="*/ 2147483646 w 3056"/>
                <a:gd name="T121" fmla="*/ 2147483646 h 54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56" h="5429">
                  <a:moveTo>
                    <a:pt x="2609" y="448"/>
                  </a:moveTo>
                  <a:lnTo>
                    <a:pt x="2609" y="448"/>
                  </a:lnTo>
                  <a:lnTo>
                    <a:pt x="2575" y="415"/>
                  </a:lnTo>
                  <a:lnTo>
                    <a:pt x="2538" y="383"/>
                  </a:lnTo>
                  <a:lnTo>
                    <a:pt x="2503" y="352"/>
                  </a:lnTo>
                  <a:lnTo>
                    <a:pt x="2465" y="322"/>
                  </a:lnTo>
                  <a:lnTo>
                    <a:pt x="2426" y="293"/>
                  </a:lnTo>
                  <a:lnTo>
                    <a:pt x="2388" y="265"/>
                  </a:lnTo>
                  <a:lnTo>
                    <a:pt x="2348" y="239"/>
                  </a:lnTo>
                  <a:lnTo>
                    <a:pt x="2307" y="213"/>
                  </a:lnTo>
                  <a:lnTo>
                    <a:pt x="2266" y="190"/>
                  </a:lnTo>
                  <a:lnTo>
                    <a:pt x="2224" y="168"/>
                  </a:lnTo>
                  <a:lnTo>
                    <a:pt x="2182" y="146"/>
                  </a:lnTo>
                  <a:lnTo>
                    <a:pt x="2138" y="127"/>
                  </a:lnTo>
                  <a:lnTo>
                    <a:pt x="2095" y="108"/>
                  </a:lnTo>
                  <a:lnTo>
                    <a:pt x="2049" y="91"/>
                  </a:lnTo>
                  <a:lnTo>
                    <a:pt x="2005" y="75"/>
                  </a:lnTo>
                  <a:lnTo>
                    <a:pt x="1960" y="61"/>
                  </a:lnTo>
                  <a:lnTo>
                    <a:pt x="1907" y="46"/>
                  </a:lnTo>
                  <a:lnTo>
                    <a:pt x="1853" y="34"/>
                  </a:lnTo>
                  <a:lnTo>
                    <a:pt x="1800" y="24"/>
                  </a:lnTo>
                  <a:lnTo>
                    <a:pt x="1746" y="15"/>
                  </a:lnTo>
                  <a:lnTo>
                    <a:pt x="1692" y="9"/>
                  </a:lnTo>
                  <a:lnTo>
                    <a:pt x="1638" y="3"/>
                  </a:lnTo>
                  <a:lnTo>
                    <a:pt x="1582" y="1"/>
                  </a:lnTo>
                  <a:lnTo>
                    <a:pt x="1527" y="0"/>
                  </a:lnTo>
                  <a:lnTo>
                    <a:pt x="1490" y="0"/>
                  </a:lnTo>
                  <a:lnTo>
                    <a:pt x="1451" y="2"/>
                  </a:lnTo>
                  <a:lnTo>
                    <a:pt x="1413" y="4"/>
                  </a:lnTo>
                  <a:lnTo>
                    <a:pt x="1376" y="8"/>
                  </a:lnTo>
                  <a:lnTo>
                    <a:pt x="1338" y="11"/>
                  </a:lnTo>
                  <a:lnTo>
                    <a:pt x="1302" y="17"/>
                  </a:lnTo>
                  <a:lnTo>
                    <a:pt x="1264" y="22"/>
                  </a:lnTo>
                  <a:lnTo>
                    <a:pt x="1227" y="29"/>
                  </a:lnTo>
                  <a:lnTo>
                    <a:pt x="1191" y="36"/>
                  </a:lnTo>
                  <a:lnTo>
                    <a:pt x="1154" y="45"/>
                  </a:lnTo>
                  <a:lnTo>
                    <a:pt x="1118" y="55"/>
                  </a:lnTo>
                  <a:lnTo>
                    <a:pt x="1083" y="65"/>
                  </a:lnTo>
                  <a:lnTo>
                    <a:pt x="1047" y="76"/>
                  </a:lnTo>
                  <a:lnTo>
                    <a:pt x="1012" y="88"/>
                  </a:lnTo>
                  <a:lnTo>
                    <a:pt x="977" y="102"/>
                  </a:lnTo>
                  <a:lnTo>
                    <a:pt x="942" y="115"/>
                  </a:lnTo>
                  <a:lnTo>
                    <a:pt x="909" y="130"/>
                  </a:lnTo>
                  <a:lnTo>
                    <a:pt x="875" y="146"/>
                  </a:lnTo>
                  <a:lnTo>
                    <a:pt x="841" y="161"/>
                  </a:lnTo>
                  <a:lnTo>
                    <a:pt x="808" y="179"/>
                  </a:lnTo>
                  <a:lnTo>
                    <a:pt x="775" y="197"/>
                  </a:lnTo>
                  <a:lnTo>
                    <a:pt x="743" y="216"/>
                  </a:lnTo>
                  <a:lnTo>
                    <a:pt x="712" y="235"/>
                  </a:lnTo>
                  <a:lnTo>
                    <a:pt x="680" y="255"/>
                  </a:lnTo>
                  <a:lnTo>
                    <a:pt x="649" y="277"/>
                  </a:lnTo>
                  <a:lnTo>
                    <a:pt x="619" y="300"/>
                  </a:lnTo>
                  <a:lnTo>
                    <a:pt x="589" y="322"/>
                  </a:lnTo>
                  <a:lnTo>
                    <a:pt x="559" y="345"/>
                  </a:lnTo>
                  <a:lnTo>
                    <a:pt x="531" y="370"/>
                  </a:lnTo>
                  <a:lnTo>
                    <a:pt x="502" y="395"/>
                  </a:lnTo>
                  <a:lnTo>
                    <a:pt x="474" y="421"/>
                  </a:lnTo>
                  <a:lnTo>
                    <a:pt x="447" y="448"/>
                  </a:lnTo>
                  <a:lnTo>
                    <a:pt x="420" y="475"/>
                  </a:lnTo>
                  <a:lnTo>
                    <a:pt x="395" y="503"/>
                  </a:lnTo>
                  <a:lnTo>
                    <a:pt x="369" y="531"/>
                  </a:lnTo>
                  <a:lnTo>
                    <a:pt x="345" y="561"/>
                  </a:lnTo>
                  <a:lnTo>
                    <a:pt x="322" y="589"/>
                  </a:lnTo>
                  <a:lnTo>
                    <a:pt x="298" y="619"/>
                  </a:lnTo>
                  <a:lnTo>
                    <a:pt x="276" y="650"/>
                  </a:lnTo>
                  <a:lnTo>
                    <a:pt x="255" y="681"/>
                  </a:lnTo>
                  <a:lnTo>
                    <a:pt x="235" y="712"/>
                  </a:lnTo>
                  <a:lnTo>
                    <a:pt x="215" y="744"/>
                  </a:lnTo>
                  <a:lnTo>
                    <a:pt x="197" y="776"/>
                  </a:lnTo>
                  <a:lnTo>
                    <a:pt x="179" y="808"/>
                  </a:lnTo>
                  <a:lnTo>
                    <a:pt x="161" y="841"/>
                  </a:lnTo>
                  <a:lnTo>
                    <a:pt x="145" y="875"/>
                  </a:lnTo>
                  <a:lnTo>
                    <a:pt x="129" y="909"/>
                  </a:lnTo>
                  <a:lnTo>
                    <a:pt x="115" y="943"/>
                  </a:lnTo>
                  <a:lnTo>
                    <a:pt x="101" y="977"/>
                  </a:lnTo>
                  <a:lnTo>
                    <a:pt x="88" y="1012"/>
                  </a:lnTo>
                  <a:lnTo>
                    <a:pt x="76" y="1047"/>
                  </a:lnTo>
                  <a:lnTo>
                    <a:pt x="65" y="1082"/>
                  </a:lnTo>
                  <a:lnTo>
                    <a:pt x="55" y="1118"/>
                  </a:lnTo>
                  <a:lnTo>
                    <a:pt x="45" y="1154"/>
                  </a:lnTo>
                  <a:lnTo>
                    <a:pt x="36" y="1191"/>
                  </a:lnTo>
                  <a:lnTo>
                    <a:pt x="28" y="1227"/>
                  </a:lnTo>
                  <a:lnTo>
                    <a:pt x="22" y="1264"/>
                  </a:lnTo>
                  <a:lnTo>
                    <a:pt x="16" y="1301"/>
                  </a:lnTo>
                  <a:lnTo>
                    <a:pt x="11" y="1338"/>
                  </a:lnTo>
                  <a:lnTo>
                    <a:pt x="7" y="1376"/>
                  </a:lnTo>
                  <a:lnTo>
                    <a:pt x="4" y="1413"/>
                  </a:lnTo>
                  <a:lnTo>
                    <a:pt x="2" y="1452"/>
                  </a:lnTo>
                  <a:lnTo>
                    <a:pt x="0" y="1489"/>
                  </a:lnTo>
                  <a:lnTo>
                    <a:pt x="0" y="1527"/>
                  </a:lnTo>
                  <a:lnTo>
                    <a:pt x="6" y="1667"/>
                  </a:lnTo>
                  <a:lnTo>
                    <a:pt x="10" y="1707"/>
                  </a:lnTo>
                  <a:lnTo>
                    <a:pt x="15" y="1746"/>
                  </a:lnTo>
                  <a:lnTo>
                    <a:pt x="22" y="1785"/>
                  </a:lnTo>
                  <a:lnTo>
                    <a:pt x="28" y="1823"/>
                  </a:lnTo>
                  <a:lnTo>
                    <a:pt x="36" y="1862"/>
                  </a:lnTo>
                  <a:lnTo>
                    <a:pt x="45" y="1900"/>
                  </a:lnTo>
                  <a:lnTo>
                    <a:pt x="55" y="1937"/>
                  </a:lnTo>
                  <a:lnTo>
                    <a:pt x="66" y="1975"/>
                  </a:lnTo>
                  <a:lnTo>
                    <a:pt x="78" y="2012"/>
                  </a:lnTo>
                  <a:lnTo>
                    <a:pt x="92" y="2049"/>
                  </a:lnTo>
                  <a:lnTo>
                    <a:pt x="105" y="2085"/>
                  </a:lnTo>
                  <a:lnTo>
                    <a:pt x="119" y="2122"/>
                  </a:lnTo>
                  <a:lnTo>
                    <a:pt x="136" y="2157"/>
                  </a:lnTo>
                  <a:lnTo>
                    <a:pt x="152" y="2193"/>
                  </a:lnTo>
                  <a:lnTo>
                    <a:pt x="170" y="2228"/>
                  </a:lnTo>
                  <a:lnTo>
                    <a:pt x="189" y="2262"/>
                  </a:lnTo>
                  <a:lnTo>
                    <a:pt x="195" y="2277"/>
                  </a:lnTo>
                  <a:lnTo>
                    <a:pt x="213" y="2312"/>
                  </a:lnTo>
                  <a:lnTo>
                    <a:pt x="242" y="2366"/>
                  </a:lnTo>
                  <a:lnTo>
                    <a:pt x="278" y="2439"/>
                  </a:lnTo>
                  <a:lnTo>
                    <a:pt x="323" y="2528"/>
                  </a:lnTo>
                  <a:lnTo>
                    <a:pt x="371" y="2631"/>
                  </a:lnTo>
                  <a:lnTo>
                    <a:pt x="422" y="2743"/>
                  </a:lnTo>
                  <a:lnTo>
                    <a:pt x="450" y="2804"/>
                  </a:lnTo>
                  <a:lnTo>
                    <a:pt x="476" y="2867"/>
                  </a:lnTo>
                  <a:lnTo>
                    <a:pt x="503" y="2931"/>
                  </a:lnTo>
                  <a:lnTo>
                    <a:pt x="530" y="2998"/>
                  </a:lnTo>
                  <a:lnTo>
                    <a:pt x="556" y="3065"/>
                  </a:lnTo>
                  <a:lnTo>
                    <a:pt x="582" y="3134"/>
                  </a:lnTo>
                  <a:lnTo>
                    <a:pt x="607" y="3202"/>
                  </a:lnTo>
                  <a:lnTo>
                    <a:pt x="630" y="3273"/>
                  </a:lnTo>
                  <a:lnTo>
                    <a:pt x="653" y="3343"/>
                  </a:lnTo>
                  <a:lnTo>
                    <a:pt x="674" y="3413"/>
                  </a:lnTo>
                  <a:lnTo>
                    <a:pt x="693" y="3483"/>
                  </a:lnTo>
                  <a:lnTo>
                    <a:pt x="711" y="3553"/>
                  </a:lnTo>
                  <a:lnTo>
                    <a:pt x="726" y="3621"/>
                  </a:lnTo>
                  <a:lnTo>
                    <a:pt x="739" y="3690"/>
                  </a:lnTo>
                  <a:lnTo>
                    <a:pt x="750" y="3756"/>
                  </a:lnTo>
                  <a:lnTo>
                    <a:pt x="754" y="3788"/>
                  </a:lnTo>
                  <a:lnTo>
                    <a:pt x="757" y="3822"/>
                  </a:lnTo>
                  <a:lnTo>
                    <a:pt x="760" y="3854"/>
                  </a:lnTo>
                  <a:lnTo>
                    <a:pt x="762" y="3885"/>
                  </a:lnTo>
                  <a:lnTo>
                    <a:pt x="763" y="3915"/>
                  </a:lnTo>
                  <a:lnTo>
                    <a:pt x="764" y="3946"/>
                  </a:lnTo>
                  <a:lnTo>
                    <a:pt x="783" y="4137"/>
                  </a:lnTo>
                  <a:lnTo>
                    <a:pt x="789" y="4160"/>
                  </a:lnTo>
                  <a:lnTo>
                    <a:pt x="796" y="4181"/>
                  </a:lnTo>
                  <a:lnTo>
                    <a:pt x="804" y="4202"/>
                  </a:lnTo>
                  <a:lnTo>
                    <a:pt x="813" y="4220"/>
                  </a:lnTo>
                  <a:lnTo>
                    <a:pt x="823" y="4237"/>
                  </a:lnTo>
                  <a:lnTo>
                    <a:pt x="833" y="4253"/>
                  </a:lnTo>
                  <a:lnTo>
                    <a:pt x="844" y="4267"/>
                  </a:lnTo>
                  <a:lnTo>
                    <a:pt x="855" y="4280"/>
                  </a:lnTo>
                  <a:lnTo>
                    <a:pt x="867" y="4291"/>
                  </a:lnTo>
                  <a:lnTo>
                    <a:pt x="880" y="4301"/>
                  </a:lnTo>
                  <a:lnTo>
                    <a:pt x="895" y="4309"/>
                  </a:lnTo>
                  <a:lnTo>
                    <a:pt x="909" y="4316"/>
                  </a:lnTo>
                  <a:lnTo>
                    <a:pt x="924" y="4321"/>
                  </a:lnTo>
                  <a:lnTo>
                    <a:pt x="941" y="4325"/>
                  </a:lnTo>
                  <a:lnTo>
                    <a:pt x="959" y="4328"/>
                  </a:lnTo>
                  <a:lnTo>
                    <a:pt x="976" y="4328"/>
                  </a:lnTo>
                  <a:lnTo>
                    <a:pt x="2079" y="4328"/>
                  </a:lnTo>
                  <a:lnTo>
                    <a:pt x="2097" y="4328"/>
                  </a:lnTo>
                  <a:lnTo>
                    <a:pt x="2114" y="4325"/>
                  </a:lnTo>
                  <a:lnTo>
                    <a:pt x="2130" y="4321"/>
                  </a:lnTo>
                  <a:lnTo>
                    <a:pt x="2145" y="4316"/>
                  </a:lnTo>
                  <a:lnTo>
                    <a:pt x="2161" y="4309"/>
                  </a:lnTo>
                  <a:lnTo>
                    <a:pt x="2174" y="4301"/>
                  </a:lnTo>
                  <a:lnTo>
                    <a:pt x="2187" y="4291"/>
                  </a:lnTo>
                  <a:lnTo>
                    <a:pt x="2201" y="4280"/>
                  </a:lnTo>
                  <a:lnTo>
                    <a:pt x="2212" y="4267"/>
                  </a:lnTo>
                  <a:lnTo>
                    <a:pt x="2223" y="4253"/>
                  </a:lnTo>
                  <a:lnTo>
                    <a:pt x="2233" y="4237"/>
                  </a:lnTo>
                  <a:lnTo>
                    <a:pt x="2243" y="4220"/>
                  </a:lnTo>
                  <a:lnTo>
                    <a:pt x="2251" y="4202"/>
                  </a:lnTo>
                  <a:lnTo>
                    <a:pt x="2259" y="4181"/>
                  </a:lnTo>
                  <a:lnTo>
                    <a:pt x="2266" y="4160"/>
                  </a:lnTo>
                  <a:lnTo>
                    <a:pt x="2272" y="4137"/>
                  </a:lnTo>
                  <a:lnTo>
                    <a:pt x="2291" y="3946"/>
                  </a:lnTo>
                  <a:lnTo>
                    <a:pt x="2293" y="3915"/>
                  </a:lnTo>
                  <a:lnTo>
                    <a:pt x="2294" y="3885"/>
                  </a:lnTo>
                  <a:lnTo>
                    <a:pt x="2295" y="3854"/>
                  </a:lnTo>
                  <a:lnTo>
                    <a:pt x="2298" y="3822"/>
                  </a:lnTo>
                  <a:lnTo>
                    <a:pt x="2301" y="3788"/>
                  </a:lnTo>
                  <a:lnTo>
                    <a:pt x="2306" y="3756"/>
                  </a:lnTo>
                  <a:lnTo>
                    <a:pt x="2316" y="3690"/>
                  </a:lnTo>
                  <a:lnTo>
                    <a:pt x="2329" y="3621"/>
                  </a:lnTo>
                  <a:lnTo>
                    <a:pt x="2345" y="3553"/>
                  </a:lnTo>
                  <a:lnTo>
                    <a:pt x="2362" y="3483"/>
                  </a:lnTo>
                  <a:lnTo>
                    <a:pt x="2381" y="3413"/>
                  </a:lnTo>
                  <a:lnTo>
                    <a:pt x="2402" y="3343"/>
                  </a:lnTo>
                  <a:lnTo>
                    <a:pt x="2425" y="3273"/>
                  </a:lnTo>
                  <a:lnTo>
                    <a:pt x="2449" y="3202"/>
                  </a:lnTo>
                  <a:lnTo>
                    <a:pt x="2474" y="3134"/>
                  </a:lnTo>
                  <a:lnTo>
                    <a:pt x="2499" y="3065"/>
                  </a:lnTo>
                  <a:lnTo>
                    <a:pt x="2526" y="2998"/>
                  </a:lnTo>
                  <a:lnTo>
                    <a:pt x="2552" y="2931"/>
                  </a:lnTo>
                  <a:lnTo>
                    <a:pt x="2579" y="2867"/>
                  </a:lnTo>
                  <a:lnTo>
                    <a:pt x="2607" y="2804"/>
                  </a:lnTo>
                  <a:lnTo>
                    <a:pt x="2633" y="2743"/>
                  </a:lnTo>
                  <a:lnTo>
                    <a:pt x="2685" y="2631"/>
                  </a:lnTo>
                  <a:lnTo>
                    <a:pt x="2735" y="2528"/>
                  </a:lnTo>
                  <a:lnTo>
                    <a:pt x="2778" y="2439"/>
                  </a:lnTo>
                  <a:lnTo>
                    <a:pt x="2816" y="2366"/>
                  </a:lnTo>
                  <a:lnTo>
                    <a:pt x="2846" y="2312"/>
                  </a:lnTo>
                  <a:lnTo>
                    <a:pt x="2872" y="2262"/>
                  </a:lnTo>
                  <a:lnTo>
                    <a:pt x="2890" y="2228"/>
                  </a:lnTo>
                  <a:lnTo>
                    <a:pt x="2906" y="2193"/>
                  </a:lnTo>
                  <a:lnTo>
                    <a:pt x="2923" y="2157"/>
                  </a:lnTo>
                  <a:lnTo>
                    <a:pt x="2937" y="2122"/>
                  </a:lnTo>
                  <a:lnTo>
                    <a:pt x="2952" y="2085"/>
                  </a:lnTo>
                  <a:lnTo>
                    <a:pt x="2965" y="2049"/>
                  </a:lnTo>
                  <a:lnTo>
                    <a:pt x="2978" y="2012"/>
                  </a:lnTo>
                  <a:lnTo>
                    <a:pt x="2989" y="1975"/>
                  </a:lnTo>
                  <a:lnTo>
                    <a:pt x="3000" y="1937"/>
                  </a:lnTo>
                  <a:lnTo>
                    <a:pt x="3010" y="1900"/>
                  </a:lnTo>
                  <a:lnTo>
                    <a:pt x="3019" y="1862"/>
                  </a:lnTo>
                  <a:lnTo>
                    <a:pt x="3027" y="1823"/>
                  </a:lnTo>
                  <a:lnTo>
                    <a:pt x="3034" y="1785"/>
                  </a:lnTo>
                  <a:lnTo>
                    <a:pt x="3040" y="1746"/>
                  </a:lnTo>
                  <a:lnTo>
                    <a:pt x="3045" y="1707"/>
                  </a:lnTo>
                  <a:lnTo>
                    <a:pt x="3049" y="1667"/>
                  </a:lnTo>
                  <a:lnTo>
                    <a:pt x="3056" y="1527"/>
                  </a:lnTo>
                  <a:lnTo>
                    <a:pt x="3055" y="1489"/>
                  </a:lnTo>
                  <a:lnTo>
                    <a:pt x="3054" y="1452"/>
                  </a:lnTo>
                  <a:lnTo>
                    <a:pt x="3051" y="1413"/>
                  </a:lnTo>
                  <a:lnTo>
                    <a:pt x="3048" y="1376"/>
                  </a:lnTo>
                  <a:lnTo>
                    <a:pt x="3044" y="1338"/>
                  </a:lnTo>
                  <a:lnTo>
                    <a:pt x="3039" y="1301"/>
                  </a:lnTo>
                  <a:lnTo>
                    <a:pt x="3034" y="1264"/>
                  </a:lnTo>
                  <a:lnTo>
                    <a:pt x="3026" y="1227"/>
                  </a:lnTo>
                  <a:lnTo>
                    <a:pt x="3018" y="1191"/>
                  </a:lnTo>
                  <a:lnTo>
                    <a:pt x="3010" y="1154"/>
                  </a:lnTo>
                  <a:lnTo>
                    <a:pt x="3000" y="1118"/>
                  </a:lnTo>
                  <a:lnTo>
                    <a:pt x="2990" y="1082"/>
                  </a:lnTo>
                  <a:lnTo>
                    <a:pt x="2979" y="1047"/>
                  </a:lnTo>
                  <a:lnTo>
                    <a:pt x="2967" y="1012"/>
                  </a:lnTo>
                  <a:lnTo>
                    <a:pt x="2954" y="977"/>
                  </a:lnTo>
                  <a:lnTo>
                    <a:pt x="2941" y="943"/>
                  </a:lnTo>
                  <a:lnTo>
                    <a:pt x="2925" y="909"/>
                  </a:lnTo>
                  <a:lnTo>
                    <a:pt x="2910" y="875"/>
                  </a:lnTo>
                  <a:lnTo>
                    <a:pt x="2894" y="841"/>
                  </a:lnTo>
                  <a:lnTo>
                    <a:pt x="2877" y="808"/>
                  </a:lnTo>
                  <a:lnTo>
                    <a:pt x="2859" y="776"/>
                  </a:lnTo>
                  <a:lnTo>
                    <a:pt x="2840" y="744"/>
                  </a:lnTo>
                  <a:lnTo>
                    <a:pt x="2820" y="712"/>
                  </a:lnTo>
                  <a:lnTo>
                    <a:pt x="2800" y="681"/>
                  </a:lnTo>
                  <a:lnTo>
                    <a:pt x="2779" y="650"/>
                  </a:lnTo>
                  <a:lnTo>
                    <a:pt x="2757" y="619"/>
                  </a:lnTo>
                  <a:lnTo>
                    <a:pt x="2734" y="589"/>
                  </a:lnTo>
                  <a:lnTo>
                    <a:pt x="2711" y="561"/>
                  </a:lnTo>
                  <a:lnTo>
                    <a:pt x="2686" y="531"/>
                  </a:lnTo>
                  <a:lnTo>
                    <a:pt x="2661" y="503"/>
                  </a:lnTo>
                  <a:lnTo>
                    <a:pt x="2635" y="475"/>
                  </a:lnTo>
                  <a:lnTo>
                    <a:pt x="2609" y="448"/>
                  </a:lnTo>
                  <a:close/>
                  <a:moveTo>
                    <a:pt x="2661" y="1641"/>
                  </a:moveTo>
                  <a:lnTo>
                    <a:pt x="2661" y="1641"/>
                  </a:lnTo>
                  <a:lnTo>
                    <a:pt x="2658" y="1669"/>
                  </a:lnTo>
                  <a:lnTo>
                    <a:pt x="2654" y="1697"/>
                  </a:lnTo>
                  <a:lnTo>
                    <a:pt x="2650" y="1725"/>
                  </a:lnTo>
                  <a:lnTo>
                    <a:pt x="2644" y="1753"/>
                  </a:lnTo>
                  <a:lnTo>
                    <a:pt x="2639" y="1781"/>
                  </a:lnTo>
                  <a:lnTo>
                    <a:pt x="2632" y="1809"/>
                  </a:lnTo>
                  <a:lnTo>
                    <a:pt x="2624" y="1837"/>
                  </a:lnTo>
                  <a:lnTo>
                    <a:pt x="2617" y="1863"/>
                  </a:lnTo>
                  <a:lnTo>
                    <a:pt x="2608" y="1891"/>
                  </a:lnTo>
                  <a:lnTo>
                    <a:pt x="2599" y="1918"/>
                  </a:lnTo>
                  <a:lnTo>
                    <a:pt x="2589" y="1945"/>
                  </a:lnTo>
                  <a:lnTo>
                    <a:pt x="2579" y="1972"/>
                  </a:lnTo>
                  <a:lnTo>
                    <a:pt x="2567" y="1998"/>
                  </a:lnTo>
                  <a:lnTo>
                    <a:pt x="2556" y="2025"/>
                  </a:lnTo>
                  <a:lnTo>
                    <a:pt x="2543" y="2051"/>
                  </a:lnTo>
                  <a:lnTo>
                    <a:pt x="2529" y="2078"/>
                  </a:lnTo>
                  <a:lnTo>
                    <a:pt x="2485" y="2158"/>
                  </a:lnTo>
                  <a:lnTo>
                    <a:pt x="2450" y="2227"/>
                  </a:lnTo>
                  <a:lnTo>
                    <a:pt x="2408" y="2311"/>
                  </a:lnTo>
                  <a:lnTo>
                    <a:pt x="2359" y="2409"/>
                  </a:lnTo>
                  <a:lnTo>
                    <a:pt x="2307" y="2519"/>
                  </a:lnTo>
                  <a:lnTo>
                    <a:pt x="2253" y="2641"/>
                  </a:lnTo>
                  <a:lnTo>
                    <a:pt x="2225" y="2705"/>
                  </a:lnTo>
                  <a:lnTo>
                    <a:pt x="2197" y="2771"/>
                  </a:lnTo>
                  <a:lnTo>
                    <a:pt x="2170" y="2838"/>
                  </a:lnTo>
                  <a:lnTo>
                    <a:pt x="2142" y="2908"/>
                  </a:lnTo>
                  <a:lnTo>
                    <a:pt x="2116" y="2979"/>
                  </a:lnTo>
                  <a:lnTo>
                    <a:pt x="2090" y="3051"/>
                  </a:lnTo>
                  <a:lnTo>
                    <a:pt x="2065" y="3124"/>
                  </a:lnTo>
                  <a:lnTo>
                    <a:pt x="2040" y="3198"/>
                  </a:lnTo>
                  <a:lnTo>
                    <a:pt x="2018" y="3272"/>
                  </a:lnTo>
                  <a:lnTo>
                    <a:pt x="1996" y="3346"/>
                  </a:lnTo>
                  <a:lnTo>
                    <a:pt x="1977" y="3420"/>
                  </a:lnTo>
                  <a:lnTo>
                    <a:pt x="1960" y="3494"/>
                  </a:lnTo>
                  <a:lnTo>
                    <a:pt x="1944" y="3568"/>
                  </a:lnTo>
                  <a:lnTo>
                    <a:pt x="1930" y="3641"/>
                  </a:lnTo>
                  <a:lnTo>
                    <a:pt x="1919" y="3714"/>
                  </a:lnTo>
                  <a:lnTo>
                    <a:pt x="1911" y="3785"/>
                  </a:lnTo>
                  <a:lnTo>
                    <a:pt x="1908" y="3820"/>
                  </a:lnTo>
                  <a:lnTo>
                    <a:pt x="1905" y="3856"/>
                  </a:lnTo>
                  <a:lnTo>
                    <a:pt x="1903" y="3890"/>
                  </a:lnTo>
                  <a:lnTo>
                    <a:pt x="1902" y="3924"/>
                  </a:lnTo>
                  <a:lnTo>
                    <a:pt x="1901" y="3939"/>
                  </a:lnTo>
                  <a:lnTo>
                    <a:pt x="1722" y="3939"/>
                  </a:lnTo>
                  <a:lnTo>
                    <a:pt x="1722" y="3230"/>
                  </a:lnTo>
                  <a:lnTo>
                    <a:pt x="1333" y="3230"/>
                  </a:lnTo>
                  <a:lnTo>
                    <a:pt x="1333" y="3939"/>
                  </a:lnTo>
                  <a:lnTo>
                    <a:pt x="1154" y="3939"/>
                  </a:lnTo>
                  <a:lnTo>
                    <a:pt x="1152" y="3924"/>
                  </a:lnTo>
                  <a:lnTo>
                    <a:pt x="1151" y="3873"/>
                  </a:lnTo>
                  <a:lnTo>
                    <a:pt x="1148" y="3820"/>
                  </a:lnTo>
                  <a:lnTo>
                    <a:pt x="1142" y="3767"/>
                  </a:lnTo>
                  <a:lnTo>
                    <a:pt x="1136" y="3714"/>
                  </a:lnTo>
                  <a:lnTo>
                    <a:pt x="1128" y="3659"/>
                  </a:lnTo>
                  <a:lnTo>
                    <a:pt x="1118" y="3604"/>
                  </a:lnTo>
                  <a:lnTo>
                    <a:pt x="1108" y="3547"/>
                  </a:lnTo>
                  <a:lnTo>
                    <a:pt x="1096" y="3491"/>
                  </a:lnTo>
                  <a:lnTo>
                    <a:pt x="1081" y="3434"/>
                  </a:lnTo>
                  <a:lnTo>
                    <a:pt x="1067" y="3377"/>
                  </a:lnTo>
                  <a:lnTo>
                    <a:pt x="1052" y="3319"/>
                  </a:lnTo>
                  <a:lnTo>
                    <a:pt x="1035" y="3261"/>
                  </a:lnTo>
                  <a:lnTo>
                    <a:pt x="1016" y="3203"/>
                  </a:lnTo>
                  <a:lnTo>
                    <a:pt x="997" y="3145"/>
                  </a:lnTo>
                  <a:lnTo>
                    <a:pt x="977" y="3086"/>
                  </a:lnTo>
                  <a:lnTo>
                    <a:pt x="958" y="3029"/>
                  </a:lnTo>
                  <a:lnTo>
                    <a:pt x="937" y="2970"/>
                  </a:lnTo>
                  <a:lnTo>
                    <a:pt x="914" y="2911"/>
                  </a:lnTo>
                  <a:lnTo>
                    <a:pt x="868" y="2796"/>
                  </a:lnTo>
                  <a:lnTo>
                    <a:pt x="820" y="2681"/>
                  </a:lnTo>
                  <a:lnTo>
                    <a:pt x="771" y="2570"/>
                  </a:lnTo>
                  <a:lnTo>
                    <a:pt x="721" y="2459"/>
                  </a:lnTo>
                  <a:lnTo>
                    <a:pt x="669" y="2353"/>
                  </a:lnTo>
                  <a:lnTo>
                    <a:pt x="618" y="2249"/>
                  </a:lnTo>
                  <a:lnTo>
                    <a:pt x="568" y="2150"/>
                  </a:lnTo>
                  <a:lnTo>
                    <a:pt x="567" y="2144"/>
                  </a:lnTo>
                  <a:lnTo>
                    <a:pt x="530" y="2075"/>
                  </a:lnTo>
                  <a:lnTo>
                    <a:pt x="515" y="2050"/>
                  </a:lnTo>
                  <a:lnTo>
                    <a:pt x="503" y="2024"/>
                  </a:lnTo>
                  <a:lnTo>
                    <a:pt x="491" y="1998"/>
                  </a:lnTo>
                  <a:lnTo>
                    <a:pt x="479" y="1972"/>
                  </a:lnTo>
                  <a:lnTo>
                    <a:pt x="468" y="1945"/>
                  </a:lnTo>
                  <a:lnTo>
                    <a:pt x="458" y="1918"/>
                  </a:lnTo>
                  <a:lnTo>
                    <a:pt x="449" y="1892"/>
                  </a:lnTo>
                  <a:lnTo>
                    <a:pt x="440" y="1864"/>
                  </a:lnTo>
                  <a:lnTo>
                    <a:pt x="431" y="1838"/>
                  </a:lnTo>
                  <a:lnTo>
                    <a:pt x="424" y="1810"/>
                  </a:lnTo>
                  <a:lnTo>
                    <a:pt x="418" y="1782"/>
                  </a:lnTo>
                  <a:lnTo>
                    <a:pt x="411" y="1754"/>
                  </a:lnTo>
                  <a:lnTo>
                    <a:pt x="406" y="1726"/>
                  </a:lnTo>
                  <a:lnTo>
                    <a:pt x="401" y="1697"/>
                  </a:lnTo>
                  <a:lnTo>
                    <a:pt x="398" y="1670"/>
                  </a:lnTo>
                  <a:lnTo>
                    <a:pt x="395" y="1641"/>
                  </a:lnTo>
                  <a:lnTo>
                    <a:pt x="389" y="1519"/>
                  </a:lnTo>
                  <a:lnTo>
                    <a:pt x="389" y="1492"/>
                  </a:lnTo>
                  <a:lnTo>
                    <a:pt x="390" y="1463"/>
                  </a:lnTo>
                  <a:lnTo>
                    <a:pt x="392" y="1435"/>
                  </a:lnTo>
                  <a:lnTo>
                    <a:pt x="395" y="1408"/>
                  </a:lnTo>
                  <a:lnTo>
                    <a:pt x="398" y="1380"/>
                  </a:lnTo>
                  <a:lnTo>
                    <a:pt x="402" y="1352"/>
                  </a:lnTo>
                  <a:lnTo>
                    <a:pt x="407" y="1325"/>
                  </a:lnTo>
                  <a:lnTo>
                    <a:pt x="412" y="1298"/>
                  </a:lnTo>
                  <a:lnTo>
                    <a:pt x="418" y="1270"/>
                  </a:lnTo>
                  <a:lnTo>
                    <a:pt x="424" y="1244"/>
                  </a:lnTo>
                  <a:lnTo>
                    <a:pt x="431" y="1217"/>
                  </a:lnTo>
                  <a:lnTo>
                    <a:pt x="439" y="1191"/>
                  </a:lnTo>
                  <a:lnTo>
                    <a:pt x="448" y="1165"/>
                  </a:lnTo>
                  <a:lnTo>
                    <a:pt x="457" y="1139"/>
                  </a:lnTo>
                  <a:lnTo>
                    <a:pt x="466" y="1113"/>
                  </a:lnTo>
                  <a:lnTo>
                    <a:pt x="476" y="1088"/>
                  </a:lnTo>
                  <a:lnTo>
                    <a:pt x="487" y="1063"/>
                  </a:lnTo>
                  <a:lnTo>
                    <a:pt x="499" y="1038"/>
                  </a:lnTo>
                  <a:lnTo>
                    <a:pt x="511" y="1013"/>
                  </a:lnTo>
                  <a:lnTo>
                    <a:pt x="524" y="989"/>
                  </a:lnTo>
                  <a:lnTo>
                    <a:pt x="537" y="965"/>
                  </a:lnTo>
                  <a:lnTo>
                    <a:pt x="551" y="941"/>
                  </a:lnTo>
                  <a:lnTo>
                    <a:pt x="565" y="918"/>
                  </a:lnTo>
                  <a:lnTo>
                    <a:pt x="580" y="895"/>
                  </a:lnTo>
                  <a:lnTo>
                    <a:pt x="596" y="871"/>
                  </a:lnTo>
                  <a:lnTo>
                    <a:pt x="612" y="849"/>
                  </a:lnTo>
                  <a:lnTo>
                    <a:pt x="629" y="827"/>
                  </a:lnTo>
                  <a:lnTo>
                    <a:pt x="647" y="806"/>
                  </a:lnTo>
                  <a:lnTo>
                    <a:pt x="664" y="784"/>
                  </a:lnTo>
                  <a:lnTo>
                    <a:pt x="683" y="763"/>
                  </a:lnTo>
                  <a:lnTo>
                    <a:pt x="702" y="743"/>
                  </a:lnTo>
                  <a:lnTo>
                    <a:pt x="722" y="723"/>
                  </a:lnTo>
                  <a:lnTo>
                    <a:pt x="743" y="703"/>
                  </a:lnTo>
                  <a:lnTo>
                    <a:pt x="764" y="683"/>
                  </a:lnTo>
                  <a:lnTo>
                    <a:pt x="785" y="665"/>
                  </a:lnTo>
                  <a:lnTo>
                    <a:pt x="806" y="647"/>
                  </a:lnTo>
                  <a:lnTo>
                    <a:pt x="828" y="629"/>
                  </a:lnTo>
                  <a:lnTo>
                    <a:pt x="850" y="611"/>
                  </a:lnTo>
                  <a:lnTo>
                    <a:pt x="874" y="596"/>
                  </a:lnTo>
                  <a:lnTo>
                    <a:pt x="896" y="579"/>
                  </a:lnTo>
                  <a:lnTo>
                    <a:pt x="920" y="565"/>
                  </a:lnTo>
                  <a:lnTo>
                    <a:pt x="943" y="550"/>
                  </a:lnTo>
                  <a:lnTo>
                    <a:pt x="968" y="536"/>
                  </a:lnTo>
                  <a:lnTo>
                    <a:pt x="992" y="523"/>
                  </a:lnTo>
                  <a:lnTo>
                    <a:pt x="1016" y="510"/>
                  </a:lnTo>
                  <a:lnTo>
                    <a:pt x="1041" y="498"/>
                  </a:lnTo>
                  <a:lnTo>
                    <a:pt x="1066" y="486"/>
                  </a:lnTo>
                  <a:lnTo>
                    <a:pt x="1091" y="475"/>
                  </a:lnTo>
                  <a:lnTo>
                    <a:pt x="1117" y="464"/>
                  </a:lnTo>
                  <a:lnTo>
                    <a:pt x="1143" y="456"/>
                  </a:lnTo>
                  <a:lnTo>
                    <a:pt x="1170" y="446"/>
                  </a:lnTo>
                  <a:lnTo>
                    <a:pt x="1195" y="438"/>
                  </a:lnTo>
                  <a:lnTo>
                    <a:pt x="1223" y="430"/>
                  </a:lnTo>
                  <a:lnTo>
                    <a:pt x="1250" y="423"/>
                  </a:lnTo>
                  <a:lnTo>
                    <a:pt x="1276" y="417"/>
                  </a:lnTo>
                  <a:lnTo>
                    <a:pt x="1304" y="411"/>
                  </a:lnTo>
                  <a:lnTo>
                    <a:pt x="1331" y="406"/>
                  </a:lnTo>
                  <a:lnTo>
                    <a:pt x="1359" y="401"/>
                  </a:lnTo>
                  <a:lnTo>
                    <a:pt x="1387" y="398"/>
                  </a:lnTo>
                  <a:lnTo>
                    <a:pt x="1414" y="395"/>
                  </a:lnTo>
                  <a:lnTo>
                    <a:pt x="1443" y="392"/>
                  </a:lnTo>
                  <a:lnTo>
                    <a:pt x="1471" y="390"/>
                  </a:lnTo>
                  <a:lnTo>
                    <a:pt x="1500" y="389"/>
                  </a:lnTo>
                  <a:lnTo>
                    <a:pt x="1527" y="389"/>
                  </a:lnTo>
                  <a:lnTo>
                    <a:pt x="1569" y="389"/>
                  </a:lnTo>
                  <a:lnTo>
                    <a:pt x="1610" y="391"/>
                  </a:lnTo>
                  <a:lnTo>
                    <a:pt x="1651" y="396"/>
                  </a:lnTo>
                  <a:lnTo>
                    <a:pt x="1691" y="400"/>
                  </a:lnTo>
                  <a:lnTo>
                    <a:pt x="1732" y="407"/>
                  </a:lnTo>
                  <a:lnTo>
                    <a:pt x="1771" y="415"/>
                  </a:lnTo>
                  <a:lnTo>
                    <a:pt x="1810" y="423"/>
                  </a:lnTo>
                  <a:lnTo>
                    <a:pt x="1849" y="435"/>
                  </a:lnTo>
                  <a:lnTo>
                    <a:pt x="1882" y="444"/>
                  </a:lnTo>
                  <a:lnTo>
                    <a:pt x="1917" y="457"/>
                  </a:lnTo>
                  <a:lnTo>
                    <a:pt x="1950" y="470"/>
                  </a:lnTo>
                  <a:lnTo>
                    <a:pt x="1983" y="483"/>
                  </a:lnTo>
                  <a:lnTo>
                    <a:pt x="2015" y="498"/>
                  </a:lnTo>
                  <a:lnTo>
                    <a:pt x="2047" y="514"/>
                  </a:lnTo>
                  <a:lnTo>
                    <a:pt x="2078" y="531"/>
                  </a:lnTo>
                  <a:lnTo>
                    <a:pt x="2109" y="548"/>
                  </a:lnTo>
                  <a:lnTo>
                    <a:pt x="2139" y="567"/>
                  </a:lnTo>
                  <a:lnTo>
                    <a:pt x="2169" y="586"/>
                  </a:lnTo>
                  <a:lnTo>
                    <a:pt x="2197" y="607"/>
                  </a:lnTo>
                  <a:lnTo>
                    <a:pt x="2226" y="628"/>
                  </a:lnTo>
                  <a:lnTo>
                    <a:pt x="2254" y="650"/>
                  </a:lnTo>
                  <a:lnTo>
                    <a:pt x="2281" y="673"/>
                  </a:lnTo>
                  <a:lnTo>
                    <a:pt x="2308" y="698"/>
                  </a:lnTo>
                  <a:lnTo>
                    <a:pt x="2333" y="723"/>
                  </a:lnTo>
                  <a:lnTo>
                    <a:pt x="2353" y="743"/>
                  </a:lnTo>
                  <a:lnTo>
                    <a:pt x="2372" y="763"/>
                  </a:lnTo>
                  <a:lnTo>
                    <a:pt x="2391" y="784"/>
                  </a:lnTo>
                  <a:lnTo>
                    <a:pt x="2409" y="806"/>
                  </a:lnTo>
                  <a:lnTo>
                    <a:pt x="2426" y="827"/>
                  </a:lnTo>
                  <a:lnTo>
                    <a:pt x="2443" y="849"/>
                  </a:lnTo>
                  <a:lnTo>
                    <a:pt x="2460" y="872"/>
                  </a:lnTo>
                  <a:lnTo>
                    <a:pt x="2475" y="895"/>
                  </a:lnTo>
                  <a:lnTo>
                    <a:pt x="2489" y="918"/>
                  </a:lnTo>
                  <a:lnTo>
                    <a:pt x="2505" y="941"/>
                  </a:lnTo>
                  <a:lnTo>
                    <a:pt x="2518" y="965"/>
                  </a:lnTo>
                  <a:lnTo>
                    <a:pt x="2531" y="989"/>
                  </a:lnTo>
                  <a:lnTo>
                    <a:pt x="2545" y="1013"/>
                  </a:lnTo>
                  <a:lnTo>
                    <a:pt x="2557" y="1038"/>
                  </a:lnTo>
                  <a:lnTo>
                    <a:pt x="2568" y="1063"/>
                  </a:lnTo>
                  <a:lnTo>
                    <a:pt x="2579" y="1088"/>
                  </a:lnTo>
                  <a:lnTo>
                    <a:pt x="2589" y="1113"/>
                  </a:lnTo>
                  <a:lnTo>
                    <a:pt x="2599" y="1139"/>
                  </a:lnTo>
                  <a:lnTo>
                    <a:pt x="2608" y="1164"/>
                  </a:lnTo>
                  <a:lnTo>
                    <a:pt x="2617" y="1191"/>
                  </a:lnTo>
                  <a:lnTo>
                    <a:pt x="2624" y="1217"/>
                  </a:lnTo>
                  <a:lnTo>
                    <a:pt x="2631" y="1244"/>
                  </a:lnTo>
                  <a:lnTo>
                    <a:pt x="2638" y="1270"/>
                  </a:lnTo>
                  <a:lnTo>
                    <a:pt x="2643" y="1297"/>
                  </a:lnTo>
                  <a:lnTo>
                    <a:pt x="2649" y="1325"/>
                  </a:lnTo>
                  <a:lnTo>
                    <a:pt x="2653" y="1352"/>
                  </a:lnTo>
                  <a:lnTo>
                    <a:pt x="2658" y="1379"/>
                  </a:lnTo>
                  <a:lnTo>
                    <a:pt x="2660" y="1406"/>
                  </a:lnTo>
                  <a:lnTo>
                    <a:pt x="2663" y="1435"/>
                  </a:lnTo>
                  <a:lnTo>
                    <a:pt x="2664" y="1463"/>
                  </a:lnTo>
                  <a:lnTo>
                    <a:pt x="2666" y="1491"/>
                  </a:lnTo>
                  <a:lnTo>
                    <a:pt x="2666" y="1519"/>
                  </a:lnTo>
                  <a:lnTo>
                    <a:pt x="2661" y="1641"/>
                  </a:lnTo>
                  <a:close/>
                  <a:moveTo>
                    <a:pt x="907" y="4981"/>
                  </a:moveTo>
                  <a:lnTo>
                    <a:pt x="2149" y="4981"/>
                  </a:lnTo>
                  <a:lnTo>
                    <a:pt x="2149" y="4592"/>
                  </a:lnTo>
                  <a:lnTo>
                    <a:pt x="907" y="4592"/>
                  </a:lnTo>
                  <a:lnTo>
                    <a:pt x="907" y="4981"/>
                  </a:lnTo>
                  <a:close/>
                  <a:moveTo>
                    <a:pt x="1177" y="5429"/>
                  </a:moveTo>
                  <a:lnTo>
                    <a:pt x="1879" y="5429"/>
                  </a:lnTo>
                  <a:lnTo>
                    <a:pt x="1879" y="5209"/>
                  </a:lnTo>
                  <a:lnTo>
                    <a:pt x="1177" y="5209"/>
                  </a:lnTo>
                  <a:lnTo>
                    <a:pt x="1177" y="5429"/>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1764665" y="1573530"/>
            <a:ext cx="5897880" cy="2488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1399"/>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300"/>
                                        <p:tgtEl>
                                          <p:spTgt spid="26"/>
                                        </p:tgtEl>
                                      </p:cBhvr>
                                    </p:animEffect>
                                  </p:childTnLst>
                                </p:cTn>
                              </p:par>
                            </p:childTnLst>
                          </p:cTn>
                        </p:par>
                        <p:par>
                          <p:cTn id="16" fill="hold">
                            <p:stCondLst>
                              <p:cond delay="1899"/>
                            </p:stCondLst>
                            <p:childTnLst>
                              <p:par>
                                <p:cTn id="17" presetID="53" presetClass="entr" presetSubtype="52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anim calcmode="lin" valueType="num">
                                      <p:cBhvr>
                                        <p:cTn id="22" dur="500" fill="hold"/>
                                        <p:tgtEl>
                                          <p:spTgt spid="4"/>
                                        </p:tgtEl>
                                        <p:attrNameLst>
                                          <p:attrName>ppt_x</p:attrName>
                                        </p:attrNameLst>
                                      </p:cBhvr>
                                      <p:tavLst>
                                        <p:tav tm="0">
                                          <p:val>
                                            <p:fltVal val="0.5"/>
                                          </p:val>
                                        </p:tav>
                                        <p:tav tm="100000">
                                          <p:val>
                                            <p:strVal val="#ppt_x"/>
                                          </p:val>
                                        </p:tav>
                                      </p:tavLst>
                                    </p:anim>
                                    <p:anim calcmode="lin" valueType="num">
                                      <p:cBhvr>
                                        <p:cTn id="23"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709386" y="309785"/>
            <a:ext cx="2261711" cy="375920"/>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质量作</a:t>
            </a:r>
            <a:r>
              <a:rPr lang="zh-CN" altLang="en-US" sz="2000" b="1" dirty="0">
                <a:solidFill>
                  <a:srgbClr val="1B4367"/>
                </a:solidFill>
                <a:cs typeface="+mn-ea"/>
                <a:sym typeface="+mn-lt"/>
              </a:rPr>
              <a:t>用定律</a:t>
            </a:r>
            <a:endParaRPr lang="zh-CN" altLang="en-US" sz="2000" b="1" dirty="0">
              <a:solidFill>
                <a:srgbClr val="1B4367"/>
              </a:solidFill>
              <a:cs typeface="+mn-ea"/>
              <a:sym typeface="+mn-lt"/>
            </a:endParaRPr>
          </a:p>
        </p:txBody>
      </p:sp>
      <p:sp>
        <p:nvSpPr>
          <p:cNvPr id="70" name="TextBox 41"/>
          <p:cNvSpPr txBox="1">
            <a:spLocks noChangeArrowheads="1"/>
          </p:cNvSpPr>
          <p:nvPr>
            <p:custDataLst>
              <p:tags r:id="rId1"/>
            </p:custDataLst>
          </p:nvPr>
        </p:nvSpPr>
        <p:spPr bwMode="auto">
          <a:xfrm>
            <a:off x="5897245" y="2995295"/>
            <a:ext cx="79629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b="1">
                <a:solidFill>
                  <a:schemeClr val="bg1"/>
                </a:solidFill>
              </a:rPr>
              <a:t>推系统</a:t>
            </a:r>
            <a:endParaRPr lang="zh-CN" b="1">
              <a:solidFill>
                <a:schemeClr val="bg1"/>
              </a:solidFill>
            </a:endParaRPr>
          </a:p>
        </p:txBody>
      </p:sp>
      <p:sp>
        <p:nvSpPr>
          <p:cNvPr id="76" name="TextBox 47"/>
          <p:cNvSpPr txBox="1">
            <a:spLocks noChangeArrowheads="1"/>
          </p:cNvSpPr>
          <p:nvPr>
            <p:custDataLst>
              <p:tags r:id="rId2"/>
            </p:custDataLst>
          </p:nvPr>
        </p:nvSpPr>
        <p:spPr bwMode="auto">
          <a:xfrm>
            <a:off x="4300855" y="4023995"/>
            <a:ext cx="936625"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b="1" dirty="0">
                <a:solidFill>
                  <a:schemeClr val="bg1"/>
                </a:solidFill>
              </a:rPr>
              <a:t>自动检测输文本</a:t>
            </a:r>
            <a:r>
              <a:rPr lang="zh-CN" altLang="en-US" b="1" dirty="0">
                <a:solidFill>
                  <a:schemeClr val="bg1"/>
                </a:solidFill>
              </a:rPr>
              <a:t>数据</a:t>
            </a:r>
            <a:endParaRPr lang="zh-CN" altLang="en-US" b="1" dirty="0">
              <a:solidFill>
                <a:schemeClr val="bg1"/>
              </a:solidFill>
            </a:endParaRPr>
          </a:p>
        </p:txBody>
      </p:sp>
      <p:cxnSp>
        <p:nvCxnSpPr>
          <p:cNvPr id="29" name="直接连接符 28"/>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929640" y="875665"/>
            <a:ext cx="6780530" cy="425450"/>
          </a:xfrm>
          <a:prstGeom prst="rect">
            <a:avLst/>
          </a:prstGeom>
        </p:spPr>
      </p:pic>
      <p:sp>
        <p:nvSpPr>
          <p:cNvPr id="4" name="文本框 3"/>
          <p:cNvSpPr txBox="1"/>
          <p:nvPr/>
        </p:nvSpPr>
        <p:spPr>
          <a:xfrm>
            <a:off x="1118870" y="1391285"/>
            <a:ext cx="6615430" cy="521970"/>
          </a:xfrm>
          <a:prstGeom prst="rect">
            <a:avLst/>
          </a:prstGeom>
          <a:noFill/>
        </p:spPr>
        <p:txBody>
          <a:bodyPr wrap="square" rtlCol="0">
            <a:spAutoFit/>
          </a:bodyPr>
          <a:p>
            <a:r>
              <a:rPr lang="zh-CN" altLang="en-US"/>
              <a:t>其中a1, a2，…，am, b1, b2，…，bn为化学计量系数，γ为反应速率。对于反应物，反应(2)可以用常微分方程(ODE)表示为</a:t>
            </a:r>
            <a:endParaRPr lang="zh-CN" altLang="en-US"/>
          </a:p>
        </p:txBody>
      </p:sp>
      <p:pic>
        <p:nvPicPr>
          <p:cNvPr id="5" name="图片 4"/>
          <p:cNvPicPr>
            <a:picLocks noChangeAspect="1"/>
          </p:cNvPicPr>
          <p:nvPr/>
        </p:nvPicPr>
        <p:blipFill>
          <a:blip r:embed="rId4"/>
          <a:stretch>
            <a:fillRect/>
          </a:stretch>
        </p:blipFill>
        <p:spPr>
          <a:xfrm>
            <a:off x="1002030" y="2003425"/>
            <a:ext cx="2489200" cy="701675"/>
          </a:xfrm>
          <a:prstGeom prst="rect">
            <a:avLst/>
          </a:prstGeom>
        </p:spPr>
      </p:pic>
      <p:sp>
        <p:nvSpPr>
          <p:cNvPr id="6" name="文本框 5"/>
          <p:cNvSpPr txBox="1"/>
          <p:nvPr/>
        </p:nvSpPr>
        <p:spPr>
          <a:xfrm>
            <a:off x="855980" y="2611755"/>
            <a:ext cx="1631950" cy="306705"/>
          </a:xfrm>
          <a:prstGeom prst="rect">
            <a:avLst/>
          </a:prstGeom>
          <a:noFill/>
        </p:spPr>
        <p:txBody>
          <a:bodyPr wrap="square" rtlCol="0">
            <a:spAutoFit/>
          </a:bodyPr>
          <a:p>
            <a:r>
              <a:rPr lang="zh-CN" altLang="en-US"/>
              <a:t>双轨</a:t>
            </a:r>
            <a:r>
              <a:rPr lang="zh-CN" altLang="en-US"/>
              <a:t>表示</a:t>
            </a:r>
            <a:endParaRPr lang="zh-CN" altLang="en-US"/>
          </a:p>
        </p:txBody>
      </p:sp>
      <p:sp>
        <p:nvSpPr>
          <p:cNvPr id="7" name="文本框 6"/>
          <p:cNvSpPr txBox="1"/>
          <p:nvPr/>
        </p:nvSpPr>
        <p:spPr>
          <a:xfrm>
            <a:off x="977265" y="2969260"/>
            <a:ext cx="5716270" cy="373380"/>
          </a:xfrm>
          <a:prstGeom prst="rect">
            <a:avLst/>
          </a:prstGeom>
          <a:noFill/>
        </p:spPr>
        <p:txBody>
          <a:bodyPr wrap="square" rtlCol="0">
            <a:noAutofit/>
          </a:bodyPr>
          <a:p>
            <a:r>
              <a:rPr lang="zh-CN" altLang="en-US"/>
              <a:t>双轨表示法的定义是实信号由正负信号之差表示(即p = p+−p−)。</a:t>
            </a:r>
            <a:endParaRPr lang="zh-CN" altLang="en-US"/>
          </a:p>
          <a:p>
            <a:r>
              <a:rPr lang="zh-CN" altLang="en-US"/>
              <a:t>其中x+ &gt; 0, x - &gt; 0, y+ &gt; 0, y - &gt; 0。实信号x和y用x = x+ - x -和y = y+ - y -表示。</a:t>
            </a: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709295" y="309880"/>
            <a:ext cx="4528185" cy="347980"/>
          </a:xfrm>
          <a:prstGeom prst="rect">
            <a:avLst/>
          </a:prstGeom>
          <a:noFill/>
        </p:spPr>
        <p:txBody>
          <a:bodyPr wrap="square" lIns="68580" tIns="34290" rIns="68580" bIns="34290" rtlCol="0">
            <a:noAutofit/>
          </a:bodyPr>
          <a:lstStyle/>
          <a:p>
            <a:r>
              <a:rPr lang="zh-CN" altLang="en-US" sz="2000" b="1" dirty="0">
                <a:solidFill>
                  <a:srgbClr val="1B4367"/>
                </a:solidFill>
                <a:cs typeface="+mn-ea"/>
                <a:sym typeface="+mn-lt"/>
              </a:rPr>
              <a:t>采用DNA CRNS构造一个</a:t>
            </a:r>
            <a:r>
              <a:rPr lang="zh-CN" altLang="en-US" sz="2000" b="1" dirty="0">
                <a:solidFill>
                  <a:srgbClr val="1B4367"/>
                </a:solidFill>
                <a:cs typeface="+mn-ea"/>
                <a:sym typeface="+mn-lt"/>
              </a:rPr>
              <a:t>超混沌系统</a:t>
            </a:r>
            <a:endParaRPr lang="zh-CN" altLang="en-US" sz="2000" b="1" dirty="0">
              <a:solidFill>
                <a:srgbClr val="1B4367"/>
              </a:solidFill>
              <a:cs typeface="+mn-ea"/>
              <a:sym typeface="+mn-lt"/>
            </a:endParaRPr>
          </a:p>
        </p:txBody>
      </p:sp>
      <p:sp>
        <p:nvSpPr>
          <p:cNvPr id="70" name="TextBox 41"/>
          <p:cNvSpPr txBox="1">
            <a:spLocks noChangeArrowheads="1"/>
          </p:cNvSpPr>
          <p:nvPr>
            <p:custDataLst>
              <p:tags r:id="rId1"/>
            </p:custDataLst>
          </p:nvPr>
        </p:nvSpPr>
        <p:spPr bwMode="auto">
          <a:xfrm>
            <a:off x="5897245" y="2995295"/>
            <a:ext cx="79629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b="1">
                <a:solidFill>
                  <a:schemeClr val="bg1"/>
                </a:solidFill>
              </a:rPr>
              <a:t>推系统</a:t>
            </a:r>
            <a:endParaRPr lang="zh-CN" b="1">
              <a:solidFill>
                <a:schemeClr val="bg1"/>
              </a:solidFill>
            </a:endParaRPr>
          </a:p>
        </p:txBody>
      </p:sp>
      <p:sp>
        <p:nvSpPr>
          <p:cNvPr id="76" name="TextBox 47"/>
          <p:cNvSpPr txBox="1">
            <a:spLocks noChangeArrowheads="1"/>
          </p:cNvSpPr>
          <p:nvPr>
            <p:custDataLst>
              <p:tags r:id="rId2"/>
            </p:custDataLst>
          </p:nvPr>
        </p:nvSpPr>
        <p:spPr bwMode="auto">
          <a:xfrm>
            <a:off x="4300855" y="4023995"/>
            <a:ext cx="936625"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b="1" dirty="0">
                <a:solidFill>
                  <a:schemeClr val="bg1"/>
                </a:solidFill>
              </a:rPr>
              <a:t>自动检测输文本</a:t>
            </a:r>
            <a:r>
              <a:rPr lang="zh-CN" altLang="en-US" b="1" dirty="0">
                <a:solidFill>
                  <a:schemeClr val="bg1"/>
                </a:solidFill>
              </a:rPr>
              <a:t>数据</a:t>
            </a:r>
            <a:endParaRPr lang="zh-CN" altLang="en-US" b="1" dirty="0">
              <a:solidFill>
                <a:schemeClr val="bg1"/>
              </a:solidFill>
            </a:endParaRPr>
          </a:p>
        </p:txBody>
      </p:sp>
      <p:cxnSp>
        <p:nvCxnSpPr>
          <p:cNvPr id="29" name="直接连接符 28"/>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709295" y="776605"/>
            <a:ext cx="3162300" cy="1425575"/>
          </a:xfrm>
          <a:prstGeom prst="rect">
            <a:avLst/>
          </a:prstGeom>
        </p:spPr>
      </p:pic>
      <p:pic>
        <p:nvPicPr>
          <p:cNvPr id="8" name="图片 7"/>
          <p:cNvPicPr>
            <a:picLocks noChangeAspect="1"/>
          </p:cNvPicPr>
          <p:nvPr/>
        </p:nvPicPr>
        <p:blipFill>
          <a:blip r:embed="rId4"/>
          <a:stretch>
            <a:fillRect/>
          </a:stretch>
        </p:blipFill>
        <p:spPr>
          <a:xfrm>
            <a:off x="774700" y="2118995"/>
            <a:ext cx="3244215" cy="238569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1399"/>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709295" y="309880"/>
            <a:ext cx="4528185" cy="347980"/>
          </a:xfrm>
          <a:prstGeom prst="rect">
            <a:avLst/>
          </a:prstGeom>
          <a:noFill/>
        </p:spPr>
        <p:txBody>
          <a:bodyPr wrap="square" lIns="68580" tIns="34290" rIns="68580" bIns="34290" rtlCol="0">
            <a:noAutofit/>
          </a:bodyPr>
          <a:lstStyle/>
          <a:p>
            <a:r>
              <a:rPr lang="zh-CN" altLang="en-US" sz="2000" b="1" dirty="0">
                <a:solidFill>
                  <a:srgbClr val="1B4367"/>
                </a:solidFill>
                <a:cs typeface="+mn-ea"/>
                <a:sym typeface="+mn-lt"/>
              </a:rPr>
              <a:t>超混沌系统性能</a:t>
            </a:r>
            <a:r>
              <a:rPr lang="zh-CN" altLang="en-US" sz="2000" b="1" dirty="0">
                <a:solidFill>
                  <a:srgbClr val="1B4367"/>
                </a:solidFill>
                <a:cs typeface="+mn-ea"/>
                <a:sym typeface="+mn-lt"/>
              </a:rPr>
              <a:t>分析</a:t>
            </a:r>
            <a:endParaRPr lang="zh-CN" altLang="en-US" sz="2000" b="1" dirty="0">
              <a:solidFill>
                <a:srgbClr val="1B4367"/>
              </a:solidFill>
              <a:cs typeface="+mn-ea"/>
              <a:sym typeface="+mn-lt"/>
            </a:endParaRPr>
          </a:p>
        </p:txBody>
      </p:sp>
      <p:sp>
        <p:nvSpPr>
          <p:cNvPr id="70" name="TextBox 41"/>
          <p:cNvSpPr txBox="1">
            <a:spLocks noChangeArrowheads="1"/>
          </p:cNvSpPr>
          <p:nvPr>
            <p:custDataLst>
              <p:tags r:id="rId1"/>
            </p:custDataLst>
          </p:nvPr>
        </p:nvSpPr>
        <p:spPr bwMode="auto">
          <a:xfrm>
            <a:off x="5897245" y="2995295"/>
            <a:ext cx="79629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b="1">
                <a:solidFill>
                  <a:schemeClr val="bg1"/>
                </a:solidFill>
              </a:rPr>
              <a:t>推系统</a:t>
            </a:r>
            <a:endParaRPr lang="zh-CN" b="1">
              <a:solidFill>
                <a:schemeClr val="bg1"/>
              </a:solidFill>
            </a:endParaRPr>
          </a:p>
        </p:txBody>
      </p:sp>
      <p:sp>
        <p:nvSpPr>
          <p:cNvPr id="76" name="TextBox 47"/>
          <p:cNvSpPr txBox="1">
            <a:spLocks noChangeArrowheads="1"/>
          </p:cNvSpPr>
          <p:nvPr>
            <p:custDataLst>
              <p:tags r:id="rId2"/>
            </p:custDataLst>
          </p:nvPr>
        </p:nvSpPr>
        <p:spPr bwMode="auto">
          <a:xfrm>
            <a:off x="4300855" y="4023995"/>
            <a:ext cx="936625"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b="1" dirty="0">
                <a:solidFill>
                  <a:schemeClr val="bg1"/>
                </a:solidFill>
              </a:rPr>
              <a:t>自动检测输文本</a:t>
            </a:r>
            <a:r>
              <a:rPr lang="zh-CN" altLang="en-US" b="1" dirty="0">
                <a:solidFill>
                  <a:schemeClr val="bg1"/>
                </a:solidFill>
              </a:rPr>
              <a:t>数据</a:t>
            </a:r>
            <a:endParaRPr lang="zh-CN" altLang="en-US" b="1" dirty="0">
              <a:solidFill>
                <a:schemeClr val="bg1"/>
              </a:solidFill>
            </a:endParaRPr>
          </a:p>
        </p:txBody>
      </p:sp>
      <p:cxnSp>
        <p:nvCxnSpPr>
          <p:cNvPr id="29" name="直接连接符 28"/>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86105" y="867410"/>
            <a:ext cx="4281805" cy="3408680"/>
          </a:xfrm>
          <a:prstGeom prst="rect">
            <a:avLst/>
          </a:prstGeom>
          <a:noFill/>
        </p:spPr>
        <p:txBody>
          <a:bodyPr wrap="square" rtlCol="0">
            <a:noAutofit/>
          </a:bodyPr>
          <a:p>
            <a:r>
              <a:rPr lang="zh-CN" altLang="en-US"/>
              <a:t>Lyapunov 指数是定量描述非线性系统相邻运动轨迹间相互分离或聚合速度的常用</a:t>
            </a:r>
            <a:endParaRPr lang="zh-CN" altLang="en-US"/>
          </a:p>
          <a:p>
            <a:r>
              <a:rPr lang="zh-CN" altLang="en-US"/>
              <a:t>参数，其刻画了相空间内运动轨迹随时间变化分离或聚合的平均速率。正的 Lyapunov</a:t>
            </a:r>
            <a:endParaRPr lang="zh-CN" altLang="en-US"/>
          </a:p>
          <a:p>
            <a:r>
              <a:rPr lang="zh-CN" altLang="en-US"/>
              <a:t>指数表示轨迹间彼此分离，在这个方向上系统发散；负的 Lyapunov 指数表示轨迹间彼</a:t>
            </a:r>
            <a:endParaRPr lang="zh-CN" altLang="en-US"/>
          </a:p>
          <a:p>
            <a:r>
              <a:rPr lang="zh-CN" altLang="en-US"/>
              <a:t>此靠近，在这个方向上系统收敛；而 Lyapunov 指数为 0 则表示轨迹间彼此距离不变，</a:t>
            </a:r>
            <a:endParaRPr lang="zh-CN" altLang="en-US"/>
          </a:p>
          <a:p>
            <a:r>
              <a:rPr lang="zh-CN" altLang="en-US"/>
              <a:t>系统运动轨迹稳定[66]。对于非线性系统来说，若该系统的运动状态为稳定运动或周期运</a:t>
            </a:r>
            <a:endParaRPr lang="zh-CN" altLang="en-US"/>
          </a:p>
          <a:p>
            <a:r>
              <a:rPr lang="zh-CN" altLang="en-US"/>
              <a:t>动，其不可能存在大于零的 Lyapunov 指数。若该系统为周期运动，则其 Lyapunov 指数</a:t>
            </a:r>
            <a:endParaRPr lang="zh-CN" altLang="en-US"/>
          </a:p>
          <a:p>
            <a:r>
              <a:rPr lang="zh-CN" altLang="en-US"/>
              <a:t>全为负；若为周期或拟周期运动，则其最大 Lyapunov 指数为 0，其余 Lyapunov 指数为</a:t>
            </a:r>
            <a:endParaRPr lang="zh-CN" altLang="en-US"/>
          </a:p>
          <a:p>
            <a:r>
              <a:rPr lang="zh-CN" altLang="en-US"/>
              <a:t>0 或负数。若该系统至少存在一个正的 Lyapunov 指数，则可确定该系统做混沌运动</a:t>
            </a:r>
            <a:endParaRPr lang="zh-CN" altLang="en-US"/>
          </a:p>
        </p:txBody>
      </p:sp>
      <p:pic>
        <p:nvPicPr>
          <p:cNvPr id="5" name="图片 4"/>
          <p:cNvPicPr>
            <a:picLocks noChangeAspect="1"/>
          </p:cNvPicPr>
          <p:nvPr/>
        </p:nvPicPr>
        <p:blipFill>
          <a:blip r:embed="rId3"/>
          <a:stretch>
            <a:fillRect/>
          </a:stretch>
        </p:blipFill>
        <p:spPr>
          <a:xfrm>
            <a:off x="4986020" y="920115"/>
            <a:ext cx="3459480" cy="2484120"/>
          </a:xfrm>
          <a:prstGeom prst="rect">
            <a:avLst/>
          </a:prstGeom>
        </p:spPr>
      </p:pic>
      <p:sp>
        <p:nvSpPr>
          <p:cNvPr id="6" name="文本框 5"/>
          <p:cNvSpPr txBox="1"/>
          <p:nvPr/>
        </p:nvSpPr>
        <p:spPr>
          <a:xfrm>
            <a:off x="5111115" y="3468370"/>
            <a:ext cx="3048000" cy="953135"/>
          </a:xfrm>
          <a:prstGeom prst="rect">
            <a:avLst/>
          </a:prstGeom>
          <a:noFill/>
        </p:spPr>
        <p:txBody>
          <a:bodyPr wrap="square" rtlCol="0">
            <a:spAutoFit/>
          </a:bodyPr>
          <a:p>
            <a:r>
              <a:rPr lang="zh-CN" altLang="en-US"/>
              <a:t>通过观察 Lyapunov 指数谱的轨迹分布，可以确定非线性系统在特定参数区间是</a:t>
            </a:r>
            <a:endParaRPr lang="zh-CN" altLang="en-US"/>
          </a:p>
          <a:p>
            <a:r>
              <a:rPr lang="zh-CN" altLang="en-US"/>
              <a:t>否为混沌。</a:t>
            </a: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899"/>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75920"/>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技术</a:t>
            </a:r>
            <a:r>
              <a:rPr lang="zh-CN" altLang="en-US" sz="2000" b="1" dirty="0">
                <a:solidFill>
                  <a:srgbClr val="1B4367"/>
                </a:solidFill>
                <a:cs typeface="+mn-ea"/>
                <a:sym typeface="+mn-lt"/>
              </a:rPr>
              <a:t>知识</a:t>
            </a:r>
            <a:endParaRPr lang="zh-CN" altLang="en-US" sz="2000" b="1" dirty="0">
              <a:solidFill>
                <a:srgbClr val="1B4367"/>
              </a:solidFill>
              <a:cs typeface="+mn-ea"/>
              <a:sym typeface="+mn-lt"/>
            </a:endParaRPr>
          </a:p>
        </p:txBody>
      </p:sp>
      <p:grpSp>
        <p:nvGrpSpPr>
          <p:cNvPr id="4" name="组合 3"/>
          <p:cNvGrpSpPr/>
          <p:nvPr>
            <p:custDataLst>
              <p:tags r:id="rId1"/>
            </p:custDataLst>
          </p:nvPr>
        </p:nvGrpSpPr>
        <p:grpSpPr>
          <a:xfrm>
            <a:off x="563452" y="1770001"/>
            <a:ext cx="1201103" cy="1202531"/>
            <a:chOff x="4856202" y="1222146"/>
            <a:chExt cx="1201103" cy="1202531"/>
          </a:xfrm>
          <a:solidFill>
            <a:srgbClr val="1B4367"/>
          </a:solidFill>
        </p:grpSpPr>
        <p:sp>
          <p:nvSpPr>
            <p:cNvPr id="20487" name="Rectangle 6"/>
            <p:cNvSpPr/>
            <p:nvPr>
              <p:custDataLst>
                <p:tags r:id="rId2"/>
              </p:custDataLst>
            </p:nvPr>
          </p:nvSpPr>
          <p:spPr>
            <a:xfrm>
              <a:off x="4856202" y="1222146"/>
              <a:ext cx="1201103" cy="1202531"/>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25" name="KSO_Shape"/>
            <p:cNvSpPr/>
            <p:nvPr>
              <p:custDataLst>
                <p:tags r:id="rId3"/>
              </p:custDataLst>
            </p:nvPr>
          </p:nvSpPr>
          <p:spPr bwMode="auto">
            <a:xfrm>
              <a:off x="5275038" y="1500840"/>
              <a:ext cx="363431" cy="645143"/>
            </a:xfrm>
            <a:custGeom>
              <a:avLst/>
              <a:gdLst>
                <a:gd name="T0" fmla="*/ 2147483646 w 3056"/>
                <a:gd name="T1" fmla="*/ 2147483646 h 5429"/>
                <a:gd name="T2" fmla="*/ 2147483646 w 3056"/>
                <a:gd name="T3" fmla="*/ 2147483646 h 5429"/>
                <a:gd name="T4" fmla="*/ 2147483646 w 3056"/>
                <a:gd name="T5" fmla="*/ 388832290 h 5429"/>
                <a:gd name="T6" fmla="*/ 2147483646 w 3056"/>
                <a:gd name="T7" fmla="*/ 345615213 h 5429"/>
                <a:gd name="T8" fmla="*/ 2147483646 w 3056"/>
                <a:gd name="T9" fmla="*/ 2147483646 h 5429"/>
                <a:gd name="T10" fmla="*/ 2147483646 w 3056"/>
                <a:gd name="T11" fmla="*/ 2147483646 h 5429"/>
                <a:gd name="T12" fmla="*/ 2147483646 w 3056"/>
                <a:gd name="T13" fmla="*/ 2147483646 h 5429"/>
                <a:gd name="T14" fmla="*/ 2147483646 w 3056"/>
                <a:gd name="T15" fmla="*/ 2147483646 h 5429"/>
                <a:gd name="T16" fmla="*/ 2147483646 w 3056"/>
                <a:gd name="T17" fmla="*/ 2147483646 h 5429"/>
                <a:gd name="T18" fmla="*/ 2147483646 w 3056"/>
                <a:gd name="T19" fmla="*/ 2147483646 h 5429"/>
                <a:gd name="T20" fmla="*/ 475747481 w 3056"/>
                <a:gd name="T21" fmla="*/ 2147483646 h 5429"/>
                <a:gd name="T22" fmla="*/ 432463999 w 3056"/>
                <a:gd name="T23" fmla="*/ 2147483646 h 5429"/>
                <a:gd name="T24" fmla="*/ 2147483646 w 3056"/>
                <a:gd name="T25" fmla="*/ 2147483646 h 5429"/>
                <a:gd name="T26" fmla="*/ 2147483646 w 3056"/>
                <a:gd name="T27" fmla="*/ 2147483646 h 5429"/>
                <a:gd name="T28" fmla="*/ 2147483646 w 3056"/>
                <a:gd name="T29" fmla="*/ 2147483646 h 5429"/>
                <a:gd name="T30" fmla="*/ 2147483646 w 3056"/>
                <a:gd name="T31" fmla="*/ 2147483646 h 5429"/>
                <a:gd name="T32" fmla="*/ 2147483646 w 3056"/>
                <a:gd name="T33" fmla="*/ 2147483646 h 5429"/>
                <a:gd name="T34" fmla="*/ 2147483646 w 3056"/>
                <a:gd name="T35" fmla="*/ 2147483646 h 5429"/>
                <a:gd name="T36" fmla="*/ 2147483646 w 3056"/>
                <a:gd name="T37" fmla="*/ 2147483646 h 5429"/>
                <a:gd name="T38" fmla="*/ 2147483646 w 3056"/>
                <a:gd name="T39" fmla="*/ 2147483646 h 5429"/>
                <a:gd name="T40" fmla="*/ 2147483646 w 3056"/>
                <a:gd name="T41" fmla="*/ 2147483646 h 5429"/>
                <a:gd name="T42" fmla="*/ 2147483646 w 3056"/>
                <a:gd name="T43" fmla="*/ 2147483646 h 5429"/>
                <a:gd name="T44" fmla="*/ 2147483646 w 3056"/>
                <a:gd name="T45" fmla="*/ 2147483646 h 5429"/>
                <a:gd name="T46" fmla="*/ 2147483646 w 3056"/>
                <a:gd name="T47" fmla="*/ 2147483646 h 5429"/>
                <a:gd name="T48" fmla="*/ 2147483646 w 3056"/>
                <a:gd name="T49" fmla="*/ 2147483646 h 5429"/>
                <a:gd name="T50" fmla="*/ 2147483646 w 3056"/>
                <a:gd name="T51" fmla="*/ 2147483646 h 5429"/>
                <a:gd name="T52" fmla="*/ 2147483646 w 3056"/>
                <a:gd name="T53" fmla="*/ 2147483646 h 5429"/>
                <a:gd name="T54" fmla="*/ 2147483646 w 3056"/>
                <a:gd name="T55" fmla="*/ 2147483646 h 5429"/>
                <a:gd name="T56" fmla="*/ 2147483646 w 3056"/>
                <a:gd name="T57" fmla="*/ 2147483646 h 5429"/>
                <a:gd name="T58" fmla="*/ 2147483646 w 3056"/>
                <a:gd name="T59" fmla="*/ 2147483646 h 5429"/>
                <a:gd name="T60" fmla="*/ 2147483646 w 3056"/>
                <a:gd name="T61" fmla="*/ 2147483646 h 5429"/>
                <a:gd name="T62" fmla="*/ 2147483646 w 3056"/>
                <a:gd name="T63" fmla="*/ 2147483646 h 5429"/>
                <a:gd name="T64" fmla="*/ 2147483646 w 3056"/>
                <a:gd name="T65" fmla="*/ 2147483646 h 5429"/>
                <a:gd name="T66" fmla="*/ 2147483646 w 3056"/>
                <a:gd name="T67" fmla="*/ 2147483646 h 5429"/>
                <a:gd name="T68" fmla="*/ 2147483646 w 3056"/>
                <a:gd name="T69" fmla="*/ 2147483646 h 5429"/>
                <a:gd name="T70" fmla="*/ 2147483646 w 3056"/>
                <a:gd name="T71" fmla="*/ 2147483646 h 5429"/>
                <a:gd name="T72" fmla="*/ 2147483646 w 3056"/>
                <a:gd name="T73" fmla="*/ 2147483646 h 5429"/>
                <a:gd name="T74" fmla="*/ 2147483646 w 3056"/>
                <a:gd name="T75" fmla="*/ 2147483646 h 5429"/>
                <a:gd name="T76" fmla="*/ 2147483646 w 3056"/>
                <a:gd name="T77" fmla="*/ 2147483646 h 5429"/>
                <a:gd name="T78" fmla="*/ 2147483646 w 3056"/>
                <a:gd name="T79" fmla="*/ 2147483646 h 5429"/>
                <a:gd name="T80" fmla="*/ 2147483646 w 3056"/>
                <a:gd name="T81" fmla="*/ 2147483646 h 5429"/>
                <a:gd name="T82" fmla="*/ 2147483646 w 3056"/>
                <a:gd name="T83" fmla="*/ 2147483646 h 5429"/>
                <a:gd name="T84" fmla="*/ 2147483646 w 3056"/>
                <a:gd name="T85" fmla="*/ 2147483646 h 5429"/>
                <a:gd name="T86" fmla="*/ 2147483646 w 3056"/>
                <a:gd name="T87" fmla="*/ 2147483646 h 5429"/>
                <a:gd name="T88" fmla="*/ 2147483646 w 3056"/>
                <a:gd name="T89" fmla="*/ 2147483646 h 5429"/>
                <a:gd name="T90" fmla="*/ 2147483646 w 3056"/>
                <a:gd name="T91" fmla="*/ 2147483646 h 5429"/>
                <a:gd name="T92" fmla="*/ 2147483646 w 3056"/>
                <a:gd name="T93" fmla="*/ 2147483646 h 5429"/>
                <a:gd name="T94" fmla="*/ 2147483646 w 3056"/>
                <a:gd name="T95" fmla="*/ 2147483646 h 5429"/>
                <a:gd name="T96" fmla="*/ 2147483646 w 3056"/>
                <a:gd name="T97" fmla="*/ 2147483646 h 5429"/>
                <a:gd name="T98" fmla="*/ 2147483646 w 3056"/>
                <a:gd name="T99" fmla="*/ 2147483646 h 5429"/>
                <a:gd name="T100" fmla="*/ 2147483646 w 3056"/>
                <a:gd name="T101" fmla="*/ 2147483646 h 5429"/>
                <a:gd name="T102" fmla="*/ 2147483646 w 3056"/>
                <a:gd name="T103" fmla="*/ 2147483646 h 5429"/>
                <a:gd name="T104" fmla="*/ 2147483646 w 3056"/>
                <a:gd name="T105" fmla="*/ 2147483646 h 5429"/>
                <a:gd name="T106" fmla="*/ 2147483646 w 3056"/>
                <a:gd name="T107" fmla="*/ 2147483646 h 5429"/>
                <a:gd name="T108" fmla="*/ 2147483646 w 3056"/>
                <a:gd name="T109" fmla="*/ 2147483646 h 5429"/>
                <a:gd name="T110" fmla="*/ 2147483646 w 3056"/>
                <a:gd name="T111" fmla="*/ 2147483646 h 5429"/>
                <a:gd name="T112" fmla="*/ 2147483646 w 3056"/>
                <a:gd name="T113" fmla="*/ 2147483646 h 5429"/>
                <a:gd name="T114" fmla="*/ 2147483646 w 3056"/>
                <a:gd name="T115" fmla="*/ 2147483646 h 5429"/>
                <a:gd name="T116" fmla="*/ 2147483646 w 3056"/>
                <a:gd name="T117" fmla="*/ 2147483646 h 5429"/>
                <a:gd name="T118" fmla="*/ 2147483646 w 3056"/>
                <a:gd name="T119" fmla="*/ 2147483646 h 5429"/>
                <a:gd name="T120" fmla="*/ 2147483646 w 3056"/>
                <a:gd name="T121" fmla="*/ 2147483646 h 54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56" h="5429">
                  <a:moveTo>
                    <a:pt x="2609" y="448"/>
                  </a:moveTo>
                  <a:lnTo>
                    <a:pt x="2609" y="448"/>
                  </a:lnTo>
                  <a:lnTo>
                    <a:pt x="2575" y="415"/>
                  </a:lnTo>
                  <a:lnTo>
                    <a:pt x="2538" y="383"/>
                  </a:lnTo>
                  <a:lnTo>
                    <a:pt x="2503" y="352"/>
                  </a:lnTo>
                  <a:lnTo>
                    <a:pt x="2465" y="322"/>
                  </a:lnTo>
                  <a:lnTo>
                    <a:pt x="2426" y="293"/>
                  </a:lnTo>
                  <a:lnTo>
                    <a:pt x="2388" y="265"/>
                  </a:lnTo>
                  <a:lnTo>
                    <a:pt x="2348" y="239"/>
                  </a:lnTo>
                  <a:lnTo>
                    <a:pt x="2307" y="213"/>
                  </a:lnTo>
                  <a:lnTo>
                    <a:pt x="2266" y="190"/>
                  </a:lnTo>
                  <a:lnTo>
                    <a:pt x="2224" y="168"/>
                  </a:lnTo>
                  <a:lnTo>
                    <a:pt x="2182" y="146"/>
                  </a:lnTo>
                  <a:lnTo>
                    <a:pt x="2138" y="127"/>
                  </a:lnTo>
                  <a:lnTo>
                    <a:pt x="2095" y="108"/>
                  </a:lnTo>
                  <a:lnTo>
                    <a:pt x="2049" y="91"/>
                  </a:lnTo>
                  <a:lnTo>
                    <a:pt x="2005" y="75"/>
                  </a:lnTo>
                  <a:lnTo>
                    <a:pt x="1960" y="61"/>
                  </a:lnTo>
                  <a:lnTo>
                    <a:pt x="1907" y="46"/>
                  </a:lnTo>
                  <a:lnTo>
                    <a:pt x="1853" y="34"/>
                  </a:lnTo>
                  <a:lnTo>
                    <a:pt x="1800" y="24"/>
                  </a:lnTo>
                  <a:lnTo>
                    <a:pt x="1746" y="15"/>
                  </a:lnTo>
                  <a:lnTo>
                    <a:pt x="1692" y="9"/>
                  </a:lnTo>
                  <a:lnTo>
                    <a:pt x="1638" y="3"/>
                  </a:lnTo>
                  <a:lnTo>
                    <a:pt x="1582" y="1"/>
                  </a:lnTo>
                  <a:lnTo>
                    <a:pt x="1527" y="0"/>
                  </a:lnTo>
                  <a:lnTo>
                    <a:pt x="1490" y="0"/>
                  </a:lnTo>
                  <a:lnTo>
                    <a:pt x="1451" y="2"/>
                  </a:lnTo>
                  <a:lnTo>
                    <a:pt x="1413" y="4"/>
                  </a:lnTo>
                  <a:lnTo>
                    <a:pt x="1376" y="8"/>
                  </a:lnTo>
                  <a:lnTo>
                    <a:pt x="1338" y="11"/>
                  </a:lnTo>
                  <a:lnTo>
                    <a:pt x="1302" y="17"/>
                  </a:lnTo>
                  <a:lnTo>
                    <a:pt x="1264" y="22"/>
                  </a:lnTo>
                  <a:lnTo>
                    <a:pt x="1227" y="29"/>
                  </a:lnTo>
                  <a:lnTo>
                    <a:pt x="1191" y="36"/>
                  </a:lnTo>
                  <a:lnTo>
                    <a:pt x="1154" y="45"/>
                  </a:lnTo>
                  <a:lnTo>
                    <a:pt x="1118" y="55"/>
                  </a:lnTo>
                  <a:lnTo>
                    <a:pt x="1083" y="65"/>
                  </a:lnTo>
                  <a:lnTo>
                    <a:pt x="1047" y="76"/>
                  </a:lnTo>
                  <a:lnTo>
                    <a:pt x="1012" y="88"/>
                  </a:lnTo>
                  <a:lnTo>
                    <a:pt x="977" y="102"/>
                  </a:lnTo>
                  <a:lnTo>
                    <a:pt x="942" y="115"/>
                  </a:lnTo>
                  <a:lnTo>
                    <a:pt x="909" y="130"/>
                  </a:lnTo>
                  <a:lnTo>
                    <a:pt x="875" y="146"/>
                  </a:lnTo>
                  <a:lnTo>
                    <a:pt x="841" y="161"/>
                  </a:lnTo>
                  <a:lnTo>
                    <a:pt x="808" y="179"/>
                  </a:lnTo>
                  <a:lnTo>
                    <a:pt x="775" y="197"/>
                  </a:lnTo>
                  <a:lnTo>
                    <a:pt x="743" y="216"/>
                  </a:lnTo>
                  <a:lnTo>
                    <a:pt x="712" y="235"/>
                  </a:lnTo>
                  <a:lnTo>
                    <a:pt x="680" y="255"/>
                  </a:lnTo>
                  <a:lnTo>
                    <a:pt x="649" y="277"/>
                  </a:lnTo>
                  <a:lnTo>
                    <a:pt x="619" y="300"/>
                  </a:lnTo>
                  <a:lnTo>
                    <a:pt x="589" y="322"/>
                  </a:lnTo>
                  <a:lnTo>
                    <a:pt x="559" y="345"/>
                  </a:lnTo>
                  <a:lnTo>
                    <a:pt x="531" y="370"/>
                  </a:lnTo>
                  <a:lnTo>
                    <a:pt x="502" y="395"/>
                  </a:lnTo>
                  <a:lnTo>
                    <a:pt x="474" y="421"/>
                  </a:lnTo>
                  <a:lnTo>
                    <a:pt x="447" y="448"/>
                  </a:lnTo>
                  <a:lnTo>
                    <a:pt x="420" y="475"/>
                  </a:lnTo>
                  <a:lnTo>
                    <a:pt x="395" y="503"/>
                  </a:lnTo>
                  <a:lnTo>
                    <a:pt x="369" y="531"/>
                  </a:lnTo>
                  <a:lnTo>
                    <a:pt x="345" y="561"/>
                  </a:lnTo>
                  <a:lnTo>
                    <a:pt x="322" y="589"/>
                  </a:lnTo>
                  <a:lnTo>
                    <a:pt x="298" y="619"/>
                  </a:lnTo>
                  <a:lnTo>
                    <a:pt x="276" y="650"/>
                  </a:lnTo>
                  <a:lnTo>
                    <a:pt x="255" y="681"/>
                  </a:lnTo>
                  <a:lnTo>
                    <a:pt x="235" y="712"/>
                  </a:lnTo>
                  <a:lnTo>
                    <a:pt x="215" y="744"/>
                  </a:lnTo>
                  <a:lnTo>
                    <a:pt x="197" y="776"/>
                  </a:lnTo>
                  <a:lnTo>
                    <a:pt x="179" y="808"/>
                  </a:lnTo>
                  <a:lnTo>
                    <a:pt x="161" y="841"/>
                  </a:lnTo>
                  <a:lnTo>
                    <a:pt x="145" y="875"/>
                  </a:lnTo>
                  <a:lnTo>
                    <a:pt x="129" y="909"/>
                  </a:lnTo>
                  <a:lnTo>
                    <a:pt x="115" y="943"/>
                  </a:lnTo>
                  <a:lnTo>
                    <a:pt x="101" y="977"/>
                  </a:lnTo>
                  <a:lnTo>
                    <a:pt x="88" y="1012"/>
                  </a:lnTo>
                  <a:lnTo>
                    <a:pt x="76" y="1047"/>
                  </a:lnTo>
                  <a:lnTo>
                    <a:pt x="65" y="1082"/>
                  </a:lnTo>
                  <a:lnTo>
                    <a:pt x="55" y="1118"/>
                  </a:lnTo>
                  <a:lnTo>
                    <a:pt x="45" y="1154"/>
                  </a:lnTo>
                  <a:lnTo>
                    <a:pt x="36" y="1191"/>
                  </a:lnTo>
                  <a:lnTo>
                    <a:pt x="28" y="1227"/>
                  </a:lnTo>
                  <a:lnTo>
                    <a:pt x="22" y="1264"/>
                  </a:lnTo>
                  <a:lnTo>
                    <a:pt x="16" y="1301"/>
                  </a:lnTo>
                  <a:lnTo>
                    <a:pt x="11" y="1338"/>
                  </a:lnTo>
                  <a:lnTo>
                    <a:pt x="7" y="1376"/>
                  </a:lnTo>
                  <a:lnTo>
                    <a:pt x="4" y="1413"/>
                  </a:lnTo>
                  <a:lnTo>
                    <a:pt x="2" y="1452"/>
                  </a:lnTo>
                  <a:lnTo>
                    <a:pt x="0" y="1489"/>
                  </a:lnTo>
                  <a:lnTo>
                    <a:pt x="0" y="1527"/>
                  </a:lnTo>
                  <a:lnTo>
                    <a:pt x="6" y="1667"/>
                  </a:lnTo>
                  <a:lnTo>
                    <a:pt x="10" y="1707"/>
                  </a:lnTo>
                  <a:lnTo>
                    <a:pt x="15" y="1746"/>
                  </a:lnTo>
                  <a:lnTo>
                    <a:pt x="22" y="1785"/>
                  </a:lnTo>
                  <a:lnTo>
                    <a:pt x="28" y="1823"/>
                  </a:lnTo>
                  <a:lnTo>
                    <a:pt x="36" y="1862"/>
                  </a:lnTo>
                  <a:lnTo>
                    <a:pt x="45" y="1900"/>
                  </a:lnTo>
                  <a:lnTo>
                    <a:pt x="55" y="1937"/>
                  </a:lnTo>
                  <a:lnTo>
                    <a:pt x="66" y="1975"/>
                  </a:lnTo>
                  <a:lnTo>
                    <a:pt x="78" y="2012"/>
                  </a:lnTo>
                  <a:lnTo>
                    <a:pt x="92" y="2049"/>
                  </a:lnTo>
                  <a:lnTo>
                    <a:pt x="105" y="2085"/>
                  </a:lnTo>
                  <a:lnTo>
                    <a:pt x="119" y="2122"/>
                  </a:lnTo>
                  <a:lnTo>
                    <a:pt x="136" y="2157"/>
                  </a:lnTo>
                  <a:lnTo>
                    <a:pt x="152" y="2193"/>
                  </a:lnTo>
                  <a:lnTo>
                    <a:pt x="170" y="2228"/>
                  </a:lnTo>
                  <a:lnTo>
                    <a:pt x="189" y="2262"/>
                  </a:lnTo>
                  <a:lnTo>
                    <a:pt x="195" y="2277"/>
                  </a:lnTo>
                  <a:lnTo>
                    <a:pt x="213" y="2312"/>
                  </a:lnTo>
                  <a:lnTo>
                    <a:pt x="242" y="2366"/>
                  </a:lnTo>
                  <a:lnTo>
                    <a:pt x="278" y="2439"/>
                  </a:lnTo>
                  <a:lnTo>
                    <a:pt x="323" y="2528"/>
                  </a:lnTo>
                  <a:lnTo>
                    <a:pt x="371" y="2631"/>
                  </a:lnTo>
                  <a:lnTo>
                    <a:pt x="422" y="2743"/>
                  </a:lnTo>
                  <a:lnTo>
                    <a:pt x="450" y="2804"/>
                  </a:lnTo>
                  <a:lnTo>
                    <a:pt x="476" y="2867"/>
                  </a:lnTo>
                  <a:lnTo>
                    <a:pt x="503" y="2931"/>
                  </a:lnTo>
                  <a:lnTo>
                    <a:pt x="530" y="2998"/>
                  </a:lnTo>
                  <a:lnTo>
                    <a:pt x="556" y="3065"/>
                  </a:lnTo>
                  <a:lnTo>
                    <a:pt x="582" y="3134"/>
                  </a:lnTo>
                  <a:lnTo>
                    <a:pt x="607" y="3202"/>
                  </a:lnTo>
                  <a:lnTo>
                    <a:pt x="630" y="3273"/>
                  </a:lnTo>
                  <a:lnTo>
                    <a:pt x="653" y="3343"/>
                  </a:lnTo>
                  <a:lnTo>
                    <a:pt x="674" y="3413"/>
                  </a:lnTo>
                  <a:lnTo>
                    <a:pt x="693" y="3483"/>
                  </a:lnTo>
                  <a:lnTo>
                    <a:pt x="711" y="3553"/>
                  </a:lnTo>
                  <a:lnTo>
                    <a:pt x="726" y="3621"/>
                  </a:lnTo>
                  <a:lnTo>
                    <a:pt x="739" y="3690"/>
                  </a:lnTo>
                  <a:lnTo>
                    <a:pt x="750" y="3756"/>
                  </a:lnTo>
                  <a:lnTo>
                    <a:pt x="754" y="3788"/>
                  </a:lnTo>
                  <a:lnTo>
                    <a:pt x="757" y="3822"/>
                  </a:lnTo>
                  <a:lnTo>
                    <a:pt x="760" y="3854"/>
                  </a:lnTo>
                  <a:lnTo>
                    <a:pt x="762" y="3885"/>
                  </a:lnTo>
                  <a:lnTo>
                    <a:pt x="763" y="3915"/>
                  </a:lnTo>
                  <a:lnTo>
                    <a:pt x="764" y="3946"/>
                  </a:lnTo>
                  <a:lnTo>
                    <a:pt x="783" y="4137"/>
                  </a:lnTo>
                  <a:lnTo>
                    <a:pt x="789" y="4160"/>
                  </a:lnTo>
                  <a:lnTo>
                    <a:pt x="796" y="4181"/>
                  </a:lnTo>
                  <a:lnTo>
                    <a:pt x="804" y="4202"/>
                  </a:lnTo>
                  <a:lnTo>
                    <a:pt x="813" y="4220"/>
                  </a:lnTo>
                  <a:lnTo>
                    <a:pt x="823" y="4237"/>
                  </a:lnTo>
                  <a:lnTo>
                    <a:pt x="833" y="4253"/>
                  </a:lnTo>
                  <a:lnTo>
                    <a:pt x="844" y="4267"/>
                  </a:lnTo>
                  <a:lnTo>
                    <a:pt x="855" y="4280"/>
                  </a:lnTo>
                  <a:lnTo>
                    <a:pt x="867" y="4291"/>
                  </a:lnTo>
                  <a:lnTo>
                    <a:pt x="880" y="4301"/>
                  </a:lnTo>
                  <a:lnTo>
                    <a:pt x="895" y="4309"/>
                  </a:lnTo>
                  <a:lnTo>
                    <a:pt x="909" y="4316"/>
                  </a:lnTo>
                  <a:lnTo>
                    <a:pt x="924" y="4321"/>
                  </a:lnTo>
                  <a:lnTo>
                    <a:pt x="941" y="4325"/>
                  </a:lnTo>
                  <a:lnTo>
                    <a:pt x="959" y="4328"/>
                  </a:lnTo>
                  <a:lnTo>
                    <a:pt x="976" y="4328"/>
                  </a:lnTo>
                  <a:lnTo>
                    <a:pt x="2079" y="4328"/>
                  </a:lnTo>
                  <a:lnTo>
                    <a:pt x="2097" y="4328"/>
                  </a:lnTo>
                  <a:lnTo>
                    <a:pt x="2114" y="4325"/>
                  </a:lnTo>
                  <a:lnTo>
                    <a:pt x="2130" y="4321"/>
                  </a:lnTo>
                  <a:lnTo>
                    <a:pt x="2145" y="4316"/>
                  </a:lnTo>
                  <a:lnTo>
                    <a:pt x="2161" y="4309"/>
                  </a:lnTo>
                  <a:lnTo>
                    <a:pt x="2174" y="4301"/>
                  </a:lnTo>
                  <a:lnTo>
                    <a:pt x="2187" y="4291"/>
                  </a:lnTo>
                  <a:lnTo>
                    <a:pt x="2201" y="4280"/>
                  </a:lnTo>
                  <a:lnTo>
                    <a:pt x="2212" y="4267"/>
                  </a:lnTo>
                  <a:lnTo>
                    <a:pt x="2223" y="4253"/>
                  </a:lnTo>
                  <a:lnTo>
                    <a:pt x="2233" y="4237"/>
                  </a:lnTo>
                  <a:lnTo>
                    <a:pt x="2243" y="4220"/>
                  </a:lnTo>
                  <a:lnTo>
                    <a:pt x="2251" y="4202"/>
                  </a:lnTo>
                  <a:lnTo>
                    <a:pt x="2259" y="4181"/>
                  </a:lnTo>
                  <a:lnTo>
                    <a:pt x="2266" y="4160"/>
                  </a:lnTo>
                  <a:lnTo>
                    <a:pt x="2272" y="4137"/>
                  </a:lnTo>
                  <a:lnTo>
                    <a:pt x="2291" y="3946"/>
                  </a:lnTo>
                  <a:lnTo>
                    <a:pt x="2293" y="3915"/>
                  </a:lnTo>
                  <a:lnTo>
                    <a:pt x="2294" y="3885"/>
                  </a:lnTo>
                  <a:lnTo>
                    <a:pt x="2295" y="3854"/>
                  </a:lnTo>
                  <a:lnTo>
                    <a:pt x="2298" y="3822"/>
                  </a:lnTo>
                  <a:lnTo>
                    <a:pt x="2301" y="3788"/>
                  </a:lnTo>
                  <a:lnTo>
                    <a:pt x="2306" y="3756"/>
                  </a:lnTo>
                  <a:lnTo>
                    <a:pt x="2316" y="3690"/>
                  </a:lnTo>
                  <a:lnTo>
                    <a:pt x="2329" y="3621"/>
                  </a:lnTo>
                  <a:lnTo>
                    <a:pt x="2345" y="3553"/>
                  </a:lnTo>
                  <a:lnTo>
                    <a:pt x="2362" y="3483"/>
                  </a:lnTo>
                  <a:lnTo>
                    <a:pt x="2381" y="3413"/>
                  </a:lnTo>
                  <a:lnTo>
                    <a:pt x="2402" y="3343"/>
                  </a:lnTo>
                  <a:lnTo>
                    <a:pt x="2425" y="3273"/>
                  </a:lnTo>
                  <a:lnTo>
                    <a:pt x="2449" y="3202"/>
                  </a:lnTo>
                  <a:lnTo>
                    <a:pt x="2474" y="3134"/>
                  </a:lnTo>
                  <a:lnTo>
                    <a:pt x="2499" y="3065"/>
                  </a:lnTo>
                  <a:lnTo>
                    <a:pt x="2526" y="2998"/>
                  </a:lnTo>
                  <a:lnTo>
                    <a:pt x="2552" y="2931"/>
                  </a:lnTo>
                  <a:lnTo>
                    <a:pt x="2579" y="2867"/>
                  </a:lnTo>
                  <a:lnTo>
                    <a:pt x="2607" y="2804"/>
                  </a:lnTo>
                  <a:lnTo>
                    <a:pt x="2633" y="2743"/>
                  </a:lnTo>
                  <a:lnTo>
                    <a:pt x="2685" y="2631"/>
                  </a:lnTo>
                  <a:lnTo>
                    <a:pt x="2735" y="2528"/>
                  </a:lnTo>
                  <a:lnTo>
                    <a:pt x="2778" y="2439"/>
                  </a:lnTo>
                  <a:lnTo>
                    <a:pt x="2816" y="2366"/>
                  </a:lnTo>
                  <a:lnTo>
                    <a:pt x="2846" y="2312"/>
                  </a:lnTo>
                  <a:lnTo>
                    <a:pt x="2872" y="2262"/>
                  </a:lnTo>
                  <a:lnTo>
                    <a:pt x="2890" y="2228"/>
                  </a:lnTo>
                  <a:lnTo>
                    <a:pt x="2906" y="2193"/>
                  </a:lnTo>
                  <a:lnTo>
                    <a:pt x="2923" y="2157"/>
                  </a:lnTo>
                  <a:lnTo>
                    <a:pt x="2937" y="2122"/>
                  </a:lnTo>
                  <a:lnTo>
                    <a:pt x="2952" y="2085"/>
                  </a:lnTo>
                  <a:lnTo>
                    <a:pt x="2965" y="2049"/>
                  </a:lnTo>
                  <a:lnTo>
                    <a:pt x="2978" y="2012"/>
                  </a:lnTo>
                  <a:lnTo>
                    <a:pt x="2989" y="1975"/>
                  </a:lnTo>
                  <a:lnTo>
                    <a:pt x="3000" y="1937"/>
                  </a:lnTo>
                  <a:lnTo>
                    <a:pt x="3010" y="1900"/>
                  </a:lnTo>
                  <a:lnTo>
                    <a:pt x="3019" y="1862"/>
                  </a:lnTo>
                  <a:lnTo>
                    <a:pt x="3027" y="1823"/>
                  </a:lnTo>
                  <a:lnTo>
                    <a:pt x="3034" y="1785"/>
                  </a:lnTo>
                  <a:lnTo>
                    <a:pt x="3040" y="1746"/>
                  </a:lnTo>
                  <a:lnTo>
                    <a:pt x="3045" y="1707"/>
                  </a:lnTo>
                  <a:lnTo>
                    <a:pt x="3049" y="1667"/>
                  </a:lnTo>
                  <a:lnTo>
                    <a:pt x="3056" y="1527"/>
                  </a:lnTo>
                  <a:lnTo>
                    <a:pt x="3055" y="1489"/>
                  </a:lnTo>
                  <a:lnTo>
                    <a:pt x="3054" y="1452"/>
                  </a:lnTo>
                  <a:lnTo>
                    <a:pt x="3051" y="1413"/>
                  </a:lnTo>
                  <a:lnTo>
                    <a:pt x="3048" y="1376"/>
                  </a:lnTo>
                  <a:lnTo>
                    <a:pt x="3044" y="1338"/>
                  </a:lnTo>
                  <a:lnTo>
                    <a:pt x="3039" y="1301"/>
                  </a:lnTo>
                  <a:lnTo>
                    <a:pt x="3034" y="1264"/>
                  </a:lnTo>
                  <a:lnTo>
                    <a:pt x="3026" y="1227"/>
                  </a:lnTo>
                  <a:lnTo>
                    <a:pt x="3018" y="1191"/>
                  </a:lnTo>
                  <a:lnTo>
                    <a:pt x="3010" y="1154"/>
                  </a:lnTo>
                  <a:lnTo>
                    <a:pt x="3000" y="1118"/>
                  </a:lnTo>
                  <a:lnTo>
                    <a:pt x="2990" y="1082"/>
                  </a:lnTo>
                  <a:lnTo>
                    <a:pt x="2979" y="1047"/>
                  </a:lnTo>
                  <a:lnTo>
                    <a:pt x="2967" y="1012"/>
                  </a:lnTo>
                  <a:lnTo>
                    <a:pt x="2954" y="977"/>
                  </a:lnTo>
                  <a:lnTo>
                    <a:pt x="2941" y="943"/>
                  </a:lnTo>
                  <a:lnTo>
                    <a:pt x="2925" y="909"/>
                  </a:lnTo>
                  <a:lnTo>
                    <a:pt x="2910" y="875"/>
                  </a:lnTo>
                  <a:lnTo>
                    <a:pt x="2894" y="841"/>
                  </a:lnTo>
                  <a:lnTo>
                    <a:pt x="2877" y="808"/>
                  </a:lnTo>
                  <a:lnTo>
                    <a:pt x="2859" y="776"/>
                  </a:lnTo>
                  <a:lnTo>
                    <a:pt x="2840" y="744"/>
                  </a:lnTo>
                  <a:lnTo>
                    <a:pt x="2820" y="712"/>
                  </a:lnTo>
                  <a:lnTo>
                    <a:pt x="2800" y="681"/>
                  </a:lnTo>
                  <a:lnTo>
                    <a:pt x="2779" y="650"/>
                  </a:lnTo>
                  <a:lnTo>
                    <a:pt x="2757" y="619"/>
                  </a:lnTo>
                  <a:lnTo>
                    <a:pt x="2734" y="589"/>
                  </a:lnTo>
                  <a:lnTo>
                    <a:pt x="2711" y="561"/>
                  </a:lnTo>
                  <a:lnTo>
                    <a:pt x="2686" y="531"/>
                  </a:lnTo>
                  <a:lnTo>
                    <a:pt x="2661" y="503"/>
                  </a:lnTo>
                  <a:lnTo>
                    <a:pt x="2635" y="475"/>
                  </a:lnTo>
                  <a:lnTo>
                    <a:pt x="2609" y="448"/>
                  </a:lnTo>
                  <a:close/>
                  <a:moveTo>
                    <a:pt x="2661" y="1641"/>
                  </a:moveTo>
                  <a:lnTo>
                    <a:pt x="2661" y="1641"/>
                  </a:lnTo>
                  <a:lnTo>
                    <a:pt x="2658" y="1669"/>
                  </a:lnTo>
                  <a:lnTo>
                    <a:pt x="2654" y="1697"/>
                  </a:lnTo>
                  <a:lnTo>
                    <a:pt x="2650" y="1725"/>
                  </a:lnTo>
                  <a:lnTo>
                    <a:pt x="2644" y="1753"/>
                  </a:lnTo>
                  <a:lnTo>
                    <a:pt x="2639" y="1781"/>
                  </a:lnTo>
                  <a:lnTo>
                    <a:pt x="2632" y="1809"/>
                  </a:lnTo>
                  <a:lnTo>
                    <a:pt x="2624" y="1837"/>
                  </a:lnTo>
                  <a:lnTo>
                    <a:pt x="2617" y="1863"/>
                  </a:lnTo>
                  <a:lnTo>
                    <a:pt x="2608" y="1891"/>
                  </a:lnTo>
                  <a:lnTo>
                    <a:pt x="2599" y="1918"/>
                  </a:lnTo>
                  <a:lnTo>
                    <a:pt x="2589" y="1945"/>
                  </a:lnTo>
                  <a:lnTo>
                    <a:pt x="2579" y="1972"/>
                  </a:lnTo>
                  <a:lnTo>
                    <a:pt x="2567" y="1998"/>
                  </a:lnTo>
                  <a:lnTo>
                    <a:pt x="2556" y="2025"/>
                  </a:lnTo>
                  <a:lnTo>
                    <a:pt x="2543" y="2051"/>
                  </a:lnTo>
                  <a:lnTo>
                    <a:pt x="2529" y="2078"/>
                  </a:lnTo>
                  <a:lnTo>
                    <a:pt x="2485" y="2158"/>
                  </a:lnTo>
                  <a:lnTo>
                    <a:pt x="2450" y="2227"/>
                  </a:lnTo>
                  <a:lnTo>
                    <a:pt x="2408" y="2311"/>
                  </a:lnTo>
                  <a:lnTo>
                    <a:pt x="2359" y="2409"/>
                  </a:lnTo>
                  <a:lnTo>
                    <a:pt x="2307" y="2519"/>
                  </a:lnTo>
                  <a:lnTo>
                    <a:pt x="2253" y="2641"/>
                  </a:lnTo>
                  <a:lnTo>
                    <a:pt x="2225" y="2705"/>
                  </a:lnTo>
                  <a:lnTo>
                    <a:pt x="2197" y="2771"/>
                  </a:lnTo>
                  <a:lnTo>
                    <a:pt x="2170" y="2838"/>
                  </a:lnTo>
                  <a:lnTo>
                    <a:pt x="2142" y="2908"/>
                  </a:lnTo>
                  <a:lnTo>
                    <a:pt x="2116" y="2979"/>
                  </a:lnTo>
                  <a:lnTo>
                    <a:pt x="2090" y="3051"/>
                  </a:lnTo>
                  <a:lnTo>
                    <a:pt x="2065" y="3124"/>
                  </a:lnTo>
                  <a:lnTo>
                    <a:pt x="2040" y="3198"/>
                  </a:lnTo>
                  <a:lnTo>
                    <a:pt x="2018" y="3272"/>
                  </a:lnTo>
                  <a:lnTo>
                    <a:pt x="1996" y="3346"/>
                  </a:lnTo>
                  <a:lnTo>
                    <a:pt x="1977" y="3420"/>
                  </a:lnTo>
                  <a:lnTo>
                    <a:pt x="1960" y="3494"/>
                  </a:lnTo>
                  <a:lnTo>
                    <a:pt x="1944" y="3568"/>
                  </a:lnTo>
                  <a:lnTo>
                    <a:pt x="1930" y="3641"/>
                  </a:lnTo>
                  <a:lnTo>
                    <a:pt x="1919" y="3714"/>
                  </a:lnTo>
                  <a:lnTo>
                    <a:pt x="1911" y="3785"/>
                  </a:lnTo>
                  <a:lnTo>
                    <a:pt x="1908" y="3820"/>
                  </a:lnTo>
                  <a:lnTo>
                    <a:pt x="1905" y="3856"/>
                  </a:lnTo>
                  <a:lnTo>
                    <a:pt x="1903" y="3890"/>
                  </a:lnTo>
                  <a:lnTo>
                    <a:pt x="1902" y="3924"/>
                  </a:lnTo>
                  <a:lnTo>
                    <a:pt x="1901" y="3939"/>
                  </a:lnTo>
                  <a:lnTo>
                    <a:pt x="1722" y="3939"/>
                  </a:lnTo>
                  <a:lnTo>
                    <a:pt x="1722" y="3230"/>
                  </a:lnTo>
                  <a:lnTo>
                    <a:pt x="1333" y="3230"/>
                  </a:lnTo>
                  <a:lnTo>
                    <a:pt x="1333" y="3939"/>
                  </a:lnTo>
                  <a:lnTo>
                    <a:pt x="1154" y="3939"/>
                  </a:lnTo>
                  <a:lnTo>
                    <a:pt x="1152" y="3924"/>
                  </a:lnTo>
                  <a:lnTo>
                    <a:pt x="1151" y="3873"/>
                  </a:lnTo>
                  <a:lnTo>
                    <a:pt x="1148" y="3820"/>
                  </a:lnTo>
                  <a:lnTo>
                    <a:pt x="1142" y="3767"/>
                  </a:lnTo>
                  <a:lnTo>
                    <a:pt x="1136" y="3714"/>
                  </a:lnTo>
                  <a:lnTo>
                    <a:pt x="1128" y="3659"/>
                  </a:lnTo>
                  <a:lnTo>
                    <a:pt x="1118" y="3604"/>
                  </a:lnTo>
                  <a:lnTo>
                    <a:pt x="1108" y="3547"/>
                  </a:lnTo>
                  <a:lnTo>
                    <a:pt x="1096" y="3491"/>
                  </a:lnTo>
                  <a:lnTo>
                    <a:pt x="1081" y="3434"/>
                  </a:lnTo>
                  <a:lnTo>
                    <a:pt x="1067" y="3377"/>
                  </a:lnTo>
                  <a:lnTo>
                    <a:pt x="1052" y="3319"/>
                  </a:lnTo>
                  <a:lnTo>
                    <a:pt x="1035" y="3261"/>
                  </a:lnTo>
                  <a:lnTo>
                    <a:pt x="1016" y="3203"/>
                  </a:lnTo>
                  <a:lnTo>
                    <a:pt x="997" y="3145"/>
                  </a:lnTo>
                  <a:lnTo>
                    <a:pt x="977" y="3086"/>
                  </a:lnTo>
                  <a:lnTo>
                    <a:pt x="958" y="3029"/>
                  </a:lnTo>
                  <a:lnTo>
                    <a:pt x="937" y="2970"/>
                  </a:lnTo>
                  <a:lnTo>
                    <a:pt x="914" y="2911"/>
                  </a:lnTo>
                  <a:lnTo>
                    <a:pt x="868" y="2796"/>
                  </a:lnTo>
                  <a:lnTo>
                    <a:pt x="820" y="2681"/>
                  </a:lnTo>
                  <a:lnTo>
                    <a:pt x="771" y="2570"/>
                  </a:lnTo>
                  <a:lnTo>
                    <a:pt x="721" y="2459"/>
                  </a:lnTo>
                  <a:lnTo>
                    <a:pt x="669" y="2353"/>
                  </a:lnTo>
                  <a:lnTo>
                    <a:pt x="618" y="2249"/>
                  </a:lnTo>
                  <a:lnTo>
                    <a:pt x="568" y="2150"/>
                  </a:lnTo>
                  <a:lnTo>
                    <a:pt x="567" y="2144"/>
                  </a:lnTo>
                  <a:lnTo>
                    <a:pt x="530" y="2075"/>
                  </a:lnTo>
                  <a:lnTo>
                    <a:pt x="515" y="2050"/>
                  </a:lnTo>
                  <a:lnTo>
                    <a:pt x="503" y="2024"/>
                  </a:lnTo>
                  <a:lnTo>
                    <a:pt x="491" y="1998"/>
                  </a:lnTo>
                  <a:lnTo>
                    <a:pt x="479" y="1972"/>
                  </a:lnTo>
                  <a:lnTo>
                    <a:pt x="468" y="1945"/>
                  </a:lnTo>
                  <a:lnTo>
                    <a:pt x="458" y="1918"/>
                  </a:lnTo>
                  <a:lnTo>
                    <a:pt x="449" y="1892"/>
                  </a:lnTo>
                  <a:lnTo>
                    <a:pt x="440" y="1864"/>
                  </a:lnTo>
                  <a:lnTo>
                    <a:pt x="431" y="1838"/>
                  </a:lnTo>
                  <a:lnTo>
                    <a:pt x="424" y="1810"/>
                  </a:lnTo>
                  <a:lnTo>
                    <a:pt x="418" y="1782"/>
                  </a:lnTo>
                  <a:lnTo>
                    <a:pt x="411" y="1754"/>
                  </a:lnTo>
                  <a:lnTo>
                    <a:pt x="406" y="1726"/>
                  </a:lnTo>
                  <a:lnTo>
                    <a:pt x="401" y="1697"/>
                  </a:lnTo>
                  <a:lnTo>
                    <a:pt x="398" y="1670"/>
                  </a:lnTo>
                  <a:lnTo>
                    <a:pt x="395" y="1641"/>
                  </a:lnTo>
                  <a:lnTo>
                    <a:pt x="389" y="1519"/>
                  </a:lnTo>
                  <a:lnTo>
                    <a:pt x="389" y="1492"/>
                  </a:lnTo>
                  <a:lnTo>
                    <a:pt x="390" y="1463"/>
                  </a:lnTo>
                  <a:lnTo>
                    <a:pt x="392" y="1435"/>
                  </a:lnTo>
                  <a:lnTo>
                    <a:pt x="395" y="1408"/>
                  </a:lnTo>
                  <a:lnTo>
                    <a:pt x="398" y="1380"/>
                  </a:lnTo>
                  <a:lnTo>
                    <a:pt x="402" y="1352"/>
                  </a:lnTo>
                  <a:lnTo>
                    <a:pt x="407" y="1325"/>
                  </a:lnTo>
                  <a:lnTo>
                    <a:pt x="412" y="1298"/>
                  </a:lnTo>
                  <a:lnTo>
                    <a:pt x="418" y="1270"/>
                  </a:lnTo>
                  <a:lnTo>
                    <a:pt x="424" y="1244"/>
                  </a:lnTo>
                  <a:lnTo>
                    <a:pt x="431" y="1217"/>
                  </a:lnTo>
                  <a:lnTo>
                    <a:pt x="439" y="1191"/>
                  </a:lnTo>
                  <a:lnTo>
                    <a:pt x="448" y="1165"/>
                  </a:lnTo>
                  <a:lnTo>
                    <a:pt x="457" y="1139"/>
                  </a:lnTo>
                  <a:lnTo>
                    <a:pt x="466" y="1113"/>
                  </a:lnTo>
                  <a:lnTo>
                    <a:pt x="476" y="1088"/>
                  </a:lnTo>
                  <a:lnTo>
                    <a:pt x="487" y="1063"/>
                  </a:lnTo>
                  <a:lnTo>
                    <a:pt x="499" y="1038"/>
                  </a:lnTo>
                  <a:lnTo>
                    <a:pt x="511" y="1013"/>
                  </a:lnTo>
                  <a:lnTo>
                    <a:pt x="524" y="989"/>
                  </a:lnTo>
                  <a:lnTo>
                    <a:pt x="537" y="965"/>
                  </a:lnTo>
                  <a:lnTo>
                    <a:pt x="551" y="941"/>
                  </a:lnTo>
                  <a:lnTo>
                    <a:pt x="565" y="918"/>
                  </a:lnTo>
                  <a:lnTo>
                    <a:pt x="580" y="895"/>
                  </a:lnTo>
                  <a:lnTo>
                    <a:pt x="596" y="871"/>
                  </a:lnTo>
                  <a:lnTo>
                    <a:pt x="612" y="849"/>
                  </a:lnTo>
                  <a:lnTo>
                    <a:pt x="629" y="827"/>
                  </a:lnTo>
                  <a:lnTo>
                    <a:pt x="647" y="806"/>
                  </a:lnTo>
                  <a:lnTo>
                    <a:pt x="664" y="784"/>
                  </a:lnTo>
                  <a:lnTo>
                    <a:pt x="683" y="763"/>
                  </a:lnTo>
                  <a:lnTo>
                    <a:pt x="702" y="743"/>
                  </a:lnTo>
                  <a:lnTo>
                    <a:pt x="722" y="723"/>
                  </a:lnTo>
                  <a:lnTo>
                    <a:pt x="743" y="703"/>
                  </a:lnTo>
                  <a:lnTo>
                    <a:pt x="764" y="683"/>
                  </a:lnTo>
                  <a:lnTo>
                    <a:pt x="785" y="665"/>
                  </a:lnTo>
                  <a:lnTo>
                    <a:pt x="806" y="647"/>
                  </a:lnTo>
                  <a:lnTo>
                    <a:pt x="828" y="629"/>
                  </a:lnTo>
                  <a:lnTo>
                    <a:pt x="850" y="611"/>
                  </a:lnTo>
                  <a:lnTo>
                    <a:pt x="874" y="596"/>
                  </a:lnTo>
                  <a:lnTo>
                    <a:pt x="896" y="579"/>
                  </a:lnTo>
                  <a:lnTo>
                    <a:pt x="920" y="565"/>
                  </a:lnTo>
                  <a:lnTo>
                    <a:pt x="943" y="550"/>
                  </a:lnTo>
                  <a:lnTo>
                    <a:pt x="968" y="536"/>
                  </a:lnTo>
                  <a:lnTo>
                    <a:pt x="992" y="523"/>
                  </a:lnTo>
                  <a:lnTo>
                    <a:pt x="1016" y="510"/>
                  </a:lnTo>
                  <a:lnTo>
                    <a:pt x="1041" y="498"/>
                  </a:lnTo>
                  <a:lnTo>
                    <a:pt x="1066" y="486"/>
                  </a:lnTo>
                  <a:lnTo>
                    <a:pt x="1091" y="475"/>
                  </a:lnTo>
                  <a:lnTo>
                    <a:pt x="1117" y="464"/>
                  </a:lnTo>
                  <a:lnTo>
                    <a:pt x="1143" y="456"/>
                  </a:lnTo>
                  <a:lnTo>
                    <a:pt x="1170" y="446"/>
                  </a:lnTo>
                  <a:lnTo>
                    <a:pt x="1195" y="438"/>
                  </a:lnTo>
                  <a:lnTo>
                    <a:pt x="1223" y="430"/>
                  </a:lnTo>
                  <a:lnTo>
                    <a:pt x="1250" y="423"/>
                  </a:lnTo>
                  <a:lnTo>
                    <a:pt x="1276" y="417"/>
                  </a:lnTo>
                  <a:lnTo>
                    <a:pt x="1304" y="411"/>
                  </a:lnTo>
                  <a:lnTo>
                    <a:pt x="1331" y="406"/>
                  </a:lnTo>
                  <a:lnTo>
                    <a:pt x="1359" y="401"/>
                  </a:lnTo>
                  <a:lnTo>
                    <a:pt x="1387" y="398"/>
                  </a:lnTo>
                  <a:lnTo>
                    <a:pt x="1414" y="395"/>
                  </a:lnTo>
                  <a:lnTo>
                    <a:pt x="1443" y="392"/>
                  </a:lnTo>
                  <a:lnTo>
                    <a:pt x="1471" y="390"/>
                  </a:lnTo>
                  <a:lnTo>
                    <a:pt x="1500" y="389"/>
                  </a:lnTo>
                  <a:lnTo>
                    <a:pt x="1527" y="389"/>
                  </a:lnTo>
                  <a:lnTo>
                    <a:pt x="1569" y="389"/>
                  </a:lnTo>
                  <a:lnTo>
                    <a:pt x="1610" y="391"/>
                  </a:lnTo>
                  <a:lnTo>
                    <a:pt x="1651" y="396"/>
                  </a:lnTo>
                  <a:lnTo>
                    <a:pt x="1691" y="400"/>
                  </a:lnTo>
                  <a:lnTo>
                    <a:pt x="1732" y="407"/>
                  </a:lnTo>
                  <a:lnTo>
                    <a:pt x="1771" y="415"/>
                  </a:lnTo>
                  <a:lnTo>
                    <a:pt x="1810" y="423"/>
                  </a:lnTo>
                  <a:lnTo>
                    <a:pt x="1849" y="435"/>
                  </a:lnTo>
                  <a:lnTo>
                    <a:pt x="1882" y="444"/>
                  </a:lnTo>
                  <a:lnTo>
                    <a:pt x="1917" y="457"/>
                  </a:lnTo>
                  <a:lnTo>
                    <a:pt x="1950" y="470"/>
                  </a:lnTo>
                  <a:lnTo>
                    <a:pt x="1983" y="483"/>
                  </a:lnTo>
                  <a:lnTo>
                    <a:pt x="2015" y="498"/>
                  </a:lnTo>
                  <a:lnTo>
                    <a:pt x="2047" y="514"/>
                  </a:lnTo>
                  <a:lnTo>
                    <a:pt x="2078" y="531"/>
                  </a:lnTo>
                  <a:lnTo>
                    <a:pt x="2109" y="548"/>
                  </a:lnTo>
                  <a:lnTo>
                    <a:pt x="2139" y="567"/>
                  </a:lnTo>
                  <a:lnTo>
                    <a:pt x="2169" y="586"/>
                  </a:lnTo>
                  <a:lnTo>
                    <a:pt x="2197" y="607"/>
                  </a:lnTo>
                  <a:lnTo>
                    <a:pt x="2226" y="628"/>
                  </a:lnTo>
                  <a:lnTo>
                    <a:pt x="2254" y="650"/>
                  </a:lnTo>
                  <a:lnTo>
                    <a:pt x="2281" y="673"/>
                  </a:lnTo>
                  <a:lnTo>
                    <a:pt x="2308" y="698"/>
                  </a:lnTo>
                  <a:lnTo>
                    <a:pt x="2333" y="723"/>
                  </a:lnTo>
                  <a:lnTo>
                    <a:pt x="2353" y="743"/>
                  </a:lnTo>
                  <a:lnTo>
                    <a:pt x="2372" y="763"/>
                  </a:lnTo>
                  <a:lnTo>
                    <a:pt x="2391" y="784"/>
                  </a:lnTo>
                  <a:lnTo>
                    <a:pt x="2409" y="806"/>
                  </a:lnTo>
                  <a:lnTo>
                    <a:pt x="2426" y="827"/>
                  </a:lnTo>
                  <a:lnTo>
                    <a:pt x="2443" y="849"/>
                  </a:lnTo>
                  <a:lnTo>
                    <a:pt x="2460" y="872"/>
                  </a:lnTo>
                  <a:lnTo>
                    <a:pt x="2475" y="895"/>
                  </a:lnTo>
                  <a:lnTo>
                    <a:pt x="2489" y="918"/>
                  </a:lnTo>
                  <a:lnTo>
                    <a:pt x="2505" y="941"/>
                  </a:lnTo>
                  <a:lnTo>
                    <a:pt x="2518" y="965"/>
                  </a:lnTo>
                  <a:lnTo>
                    <a:pt x="2531" y="989"/>
                  </a:lnTo>
                  <a:lnTo>
                    <a:pt x="2545" y="1013"/>
                  </a:lnTo>
                  <a:lnTo>
                    <a:pt x="2557" y="1038"/>
                  </a:lnTo>
                  <a:lnTo>
                    <a:pt x="2568" y="1063"/>
                  </a:lnTo>
                  <a:lnTo>
                    <a:pt x="2579" y="1088"/>
                  </a:lnTo>
                  <a:lnTo>
                    <a:pt x="2589" y="1113"/>
                  </a:lnTo>
                  <a:lnTo>
                    <a:pt x="2599" y="1139"/>
                  </a:lnTo>
                  <a:lnTo>
                    <a:pt x="2608" y="1164"/>
                  </a:lnTo>
                  <a:lnTo>
                    <a:pt x="2617" y="1191"/>
                  </a:lnTo>
                  <a:lnTo>
                    <a:pt x="2624" y="1217"/>
                  </a:lnTo>
                  <a:lnTo>
                    <a:pt x="2631" y="1244"/>
                  </a:lnTo>
                  <a:lnTo>
                    <a:pt x="2638" y="1270"/>
                  </a:lnTo>
                  <a:lnTo>
                    <a:pt x="2643" y="1297"/>
                  </a:lnTo>
                  <a:lnTo>
                    <a:pt x="2649" y="1325"/>
                  </a:lnTo>
                  <a:lnTo>
                    <a:pt x="2653" y="1352"/>
                  </a:lnTo>
                  <a:lnTo>
                    <a:pt x="2658" y="1379"/>
                  </a:lnTo>
                  <a:lnTo>
                    <a:pt x="2660" y="1406"/>
                  </a:lnTo>
                  <a:lnTo>
                    <a:pt x="2663" y="1435"/>
                  </a:lnTo>
                  <a:lnTo>
                    <a:pt x="2664" y="1463"/>
                  </a:lnTo>
                  <a:lnTo>
                    <a:pt x="2666" y="1491"/>
                  </a:lnTo>
                  <a:lnTo>
                    <a:pt x="2666" y="1519"/>
                  </a:lnTo>
                  <a:lnTo>
                    <a:pt x="2661" y="1641"/>
                  </a:lnTo>
                  <a:close/>
                  <a:moveTo>
                    <a:pt x="907" y="4981"/>
                  </a:moveTo>
                  <a:lnTo>
                    <a:pt x="2149" y="4981"/>
                  </a:lnTo>
                  <a:lnTo>
                    <a:pt x="2149" y="4592"/>
                  </a:lnTo>
                  <a:lnTo>
                    <a:pt x="907" y="4592"/>
                  </a:lnTo>
                  <a:lnTo>
                    <a:pt x="907" y="4981"/>
                  </a:lnTo>
                  <a:close/>
                  <a:moveTo>
                    <a:pt x="1177" y="5429"/>
                  </a:moveTo>
                  <a:lnTo>
                    <a:pt x="1879" y="5429"/>
                  </a:lnTo>
                  <a:lnTo>
                    <a:pt x="1879" y="5209"/>
                  </a:lnTo>
                  <a:lnTo>
                    <a:pt x="1177" y="5209"/>
                  </a:lnTo>
                  <a:lnTo>
                    <a:pt x="1177" y="5429"/>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9" name="TextBox 13"/>
          <p:cNvSpPr txBox="1"/>
          <p:nvPr>
            <p:custDataLst>
              <p:tags r:id="rId4"/>
            </p:custDataLst>
          </p:nvPr>
        </p:nvSpPr>
        <p:spPr>
          <a:xfrm>
            <a:off x="1214120" y="796290"/>
            <a:ext cx="3050540" cy="338455"/>
          </a:xfrm>
          <a:prstGeom prst="rect">
            <a:avLst/>
          </a:prstGeom>
          <a:noFill/>
          <a:ln w="9525">
            <a:noFill/>
            <a:miter/>
          </a:ln>
        </p:spPr>
        <p:txBody>
          <a:bodyPr wrap="square" lIns="0" tIns="0" rIns="0" bIns="0">
            <a:noAutofit/>
          </a:bodyPr>
          <a:lstStyle/>
          <a:p>
            <a:pPr defTabSz="683260">
              <a:spcBef>
                <a:spcPct val="20000"/>
              </a:spcBef>
            </a:pPr>
            <a:r>
              <a:rPr lang="zh-CN" altLang="en-US" sz="1600" b="1" dirty="0">
                <a:solidFill>
                  <a:srgbClr val="1B4367"/>
                </a:solidFill>
                <a:cs typeface="+mn-ea"/>
                <a:sym typeface="+mn-lt"/>
              </a:rPr>
              <a:t>相图</a:t>
            </a:r>
            <a:endParaRPr lang="zh-CN" altLang="en-US" sz="1600" b="1" dirty="0">
              <a:solidFill>
                <a:srgbClr val="1B4367"/>
              </a:solidFill>
              <a:cs typeface="+mn-ea"/>
              <a:sym typeface="+mn-lt"/>
            </a:endParaRPr>
          </a:p>
        </p:txBody>
      </p:sp>
      <p:sp>
        <p:nvSpPr>
          <p:cNvPr id="2" name="文本框 1"/>
          <p:cNvSpPr txBox="1"/>
          <p:nvPr/>
        </p:nvSpPr>
        <p:spPr>
          <a:xfrm>
            <a:off x="1975485" y="892175"/>
            <a:ext cx="5441950" cy="1168400"/>
          </a:xfrm>
          <a:prstGeom prst="rect">
            <a:avLst/>
          </a:prstGeom>
          <a:noFill/>
        </p:spPr>
        <p:txBody>
          <a:bodyPr wrap="square" rtlCol="0">
            <a:spAutoFit/>
          </a:bodyPr>
          <a:p>
            <a:r>
              <a:rPr lang="zh-CN" altLang="en-US"/>
              <a:t>相图是观察混沌系统运动状态转变最直观的方式，其描述了系统在相空间上的运动轨迹。根据相图，可以直接观察分析系统所具有的一些显著动力学行为，如系统是否为周期运动、是否存在极限环等。图 显示了 Lorenz 系统在二维平面上的相图，能够清晰地看到系统在吸引子附近的运动轨迹，可判断系统处于混沌运动状态。</a:t>
            </a:r>
            <a:endParaRPr lang="zh-CN" altLang="en-US"/>
          </a:p>
        </p:txBody>
      </p:sp>
      <p:pic>
        <p:nvPicPr>
          <p:cNvPr id="3" name="图片 2"/>
          <p:cNvPicPr>
            <a:picLocks noChangeAspect="1"/>
          </p:cNvPicPr>
          <p:nvPr/>
        </p:nvPicPr>
        <p:blipFill>
          <a:blip r:embed="rId5"/>
          <a:stretch>
            <a:fillRect/>
          </a:stretch>
        </p:blipFill>
        <p:spPr>
          <a:xfrm>
            <a:off x="2202815" y="2195195"/>
            <a:ext cx="3200400" cy="2506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300"/>
                                        <p:tgtEl>
                                          <p:spTgt spid="26"/>
                                        </p:tgtEl>
                                      </p:cBhvr>
                                    </p:animEffect>
                                  </p:childTnLst>
                                </p:cTn>
                              </p:par>
                            </p:childTnLst>
                          </p:cTn>
                        </p:par>
                        <p:par>
                          <p:cTn id="16" fill="hold">
                            <p:stCondLst>
                              <p:cond delay="1149"/>
                            </p:stCondLst>
                            <p:childTnLst>
                              <p:par>
                                <p:cTn id="17" presetID="53" presetClass="entr" presetSubtype="52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anim calcmode="lin" valueType="num">
                                      <p:cBhvr>
                                        <p:cTn id="22" dur="500" fill="hold"/>
                                        <p:tgtEl>
                                          <p:spTgt spid="4"/>
                                        </p:tgtEl>
                                        <p:attrNameLst>
                                          <p:attrName>ppt_x</p:attrName>
                                        </p:attrNameLst>
                                      </p:cBhvr>
                                      <p:tavLst>
                                        <p:tav tm="0">
                                          <p:val>
                                            <p:fltVal val="0.5"/>
                                          </p:val>
                                        </p:tav>
                                        <p:tav tm="100000">
                                          <p:val>
                                            <p:strVal val="#ppt_x"/>
                                          </p:val>
                                        </p:tav>
                                      </p:tavLst>
                                    </p:anim>
                                    <p:anim calcmode="lin" valueType="num">
                                      <p:cBhvr>
                                        <p:cTn id="23" dur="500" fill="hold"/>
                                        <p:tgtEl>
                                          <p:spTgt spid="4"/>
                                        </p:tgtEl>
                                        <p:attrNameLst>
                                          <p:attrName>ppt_y</p:attrName>
                                        </p:attrNameLst>
                                      </p:cBhvr>
                                      <p:tavLst>
                                        <p:tav tm="0">
                                          <p:val>
                                            <p:fltVal val="0.5"/>
                                          </p:val>
                                        </p:tav>
                                        <p:tav tm="100000">
                                          <p:val>
                                            <p:strVal val="#ppt_y"/>
                                          </p:val>
                                        </p:tav>
                                      </p:tavLst>
                                    </p:anim>
                                  </p:childTnLst>
                                </p:cTn>
                              </p:par>
                            </p:childTnLst>
                          </p:cTn>
                        </p:par>
                        <p:par>
                          <p:cTn id="24" fill="hold">
                            <p:stCondLst>
                              <p:cond delay="1649"/>
                            </p:stCondLst>
                            <p:childTnLst>
                              <p:par>
                                <p:cTn id="25" presetID="42"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anim calcmode="lin" valueType="num">
                                      <p:cBhvr>
                                        <p:cTn id="28" dur="500" fill="hold"/>
                                        <p:tgtEl>
                                          <p:spTgt spid="29"/>
                                        </p:tgtEl>
                                        <p:attrNameLst>
                                          <p:attrName>ppt_x</p:attrName>
                                        </p:attrNameLst>
                                      </p:cBhvr>
                                      <p:tavLst>
                                        <p:tav tm="0">
                                          <p:val>
                                            <p:strVal val="#ppt_x"/>
                                          </p:val>
                                        </p:tav>
                                        <p:tav tm="100000">
                                          <p:val>
                                            <p:strVal val="#ppt_x"/>
                                          </p:val>
                                        </p:tav>
                                      </p:tavLst>
                                    </p:anim>
                                    <p:anim calcmode="lin" valueType="num">
                                      <p:cBhvr>
                                        <p:cTn id="29"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386" y="309785"/>
            <a:ext cx="2261711" cy="375920"/>
          </a:xfrm>
          <a:prstGeom prst="rect">
            <a:avLst/>
          </a:prstGeom>
          <a:noFill/>
        </p:spPr>
        <p:txBody>
          <a:bodyPr wrap="square" lIns="68580" tIns="34290" rIns="68580" bIns="34290" rtlCol="0">
            <a:spAutoFit/>
          </a:bodyPr>
          <a:lstStyle/>
          <a:p>
            <a:r>
              <a:rPr lang="zh-CN" altLang="en-US" sz="2000" b="1" dirty="0">
                <a:solidFill>
                  <a:srgbClr val="1B4367"/>
                </a:solidFill>
                <a:cs typeface="+mn-ea"/>
                <a:sym typeface="+mn-lt"/>
              </a:rPr>
              <a:t>技术知识</a:t>
            </a:r>
            <a:endParaRPr lang="zh-CN" altLang="en-US" sz="20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TextBox 13"/>
          <p:cNvSpPr txBox="1"/>
          <p:nvPr>
            <p:custDataLst>
              <p:tags r:id="rId1"/>
            </p:custDataLst>
          </p:nvPr>
        </p:nvSpPr>
        <p:spPr>
          <a:xfrm>
            <a:off x="1254760" y="758190"/>
            <a:ext cx="3050540" cy="338455"/>
          </a:xfrm>
          <a:prstGeom prst="rect">
            <a:avLst/>
          </a:prstGeom>
          <a:noFill/>
          <a:ln w="9525">
            <a:noFill/>
            <a:miter/>
          </a:ln>
        </p:spPr>
        <p:txBody>
          <a:bodyPr wrap="square" lIns="0" tIns="0" rIns="0" bIns="0">
            <a:noAutofit/>
          </a:bodyPr>
          <a:p>
            <a:pPr defTabSz="683260">
              <a:spcBef>
                <a:spcPct val="20000"/>
              </a:spcBef>
            </a:pPr>
            <a:r>
              <a:rPr lang="zh-CN" altLang="en-US" sz="1600" b="1" dirty="0">
                <a:solidFill>
                  <a:srgbClr val="1B4367"/>
                </a:solidFill>
                <a:cs typeface="+mn-ea"/>
                <a:sym typeface="+mn-lt"/>
              </a:rPr>
              <a:t>分岔图</a:t>
            </a:r>
            <a:endParaRPr lang="zh-CN" altLang="en-US" sz="1600" b="1" dirty="0">
              <a:solidFill>
                <a:srgbClr val="1B4367"/>
              </a:solidFill>
              <a:cs typeface="+mn-ea"/>
              <a:sym typeface="+mn-lt"/>
            </a:endParaRPr>
          </a:p>
        </p:txBody>
      </p:sp>
      <p:sp>
        <p:nvSpPr>
          <p:cNvPr id="4" name="文本框 3"/>
          <p:cNvSpPr txBox="1"/>
          <p:nvPr/>
        </p:nvSpPr>
        <p:spPr>
          <a:xfrm>
            <a:off x="1200150" y="1080770"/>
            <a:ext cx="5738495" cy="1383665"/>
          </a:xfrm>
          <a:prstGeom prst="rect">
            <a:avLst/>
          </a:prstGeom>
          <a:noFill/>
        </p:spPr>
        <p:txBody>
          <a:bodyPr wrap="square" rtlCol="0">
            <a:spAutoFit/>
          </a:bodyPr>
          <a:p>
            <a:r>
              <a:rPr lang="zh-CN" altLang="en-US"/>
              <a:t>分岔图是分析混沌系统对参数和初值敏感性的常用工具，其是由不同参数下系统轨迹的 Poincaré截面投影生成的。根据分岔图中投影点的分布可以判断系统的运动状态，当分岔图中仅存无数个点时，认为系统为混沌运动。如图 所示，Logistic 混沌系统在参数 大于 3.5 时，分岔图中存在无限个点，结合 Lyapunov 指数谱，可以大致确定Logistic 混沌系统处于混沌状态的参数范围。</a:t>
            </a:r>
            <a:endParaRPr lang="zh-CN" altLang="en-US"/>
          </a:p>
        </p:txBody>
      </p:sp>
      <p:pic>
        <p:nvPicPr>
          <p:cNvPr id="5" name="图片 4"/>
          <p:cNvPicPr>
            <a:picLocks noChangeAspect="1"/>
          </p:cNvPicPr>
          <p:nvPr/>
        </p:nvPicPr>
        <p:blipFill>
          <a:blip r:embed="rId2"/>
          <a:stretch>
            <a:fillRect/>
          </a:stretch>
        </p:blipFill>
        <p:spPr>
          <a:xfrm>
            <a:off x="1670050" y="2517775"/>
            <a:ext cx="3134360" cy="2207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300"/>
                                        <p:tgtEl>
                                          <p:spTgt spid="15"/>
                                        </p:tgtEl>
                                      </p:cBhvr>
                                    </p:animEffect>
                                  </p:childTnLst>
                                </p:cTn>
                              </p:par>
                            </p:childTnLst>
                          </p:cTn>
                        </p:par>
                        <p:par>
                          <p:cTn id="16" fill="hold">
                            <p:stCondLst>
                              <p:cond delay="1149"/>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anim calcmode="lin" valueType="num">
                                      <p:cBhvr>
                                        <p:cTn id="20" dur="500" fill="hold"/>
                                        <p:tgtEl>
                                          <p:spTgt spid="2"/>
                                        </p:tgtEl>
                                        <p:attrNameLst>
                                          <p:attrName>ppt_x</p:attrName>
                                        </p:attrNameLst>
                                      </p:cBhvr>
                                      <p:tavLst>
                                        <p:tav tm="0">
                                          <p:val>
                                            <p:strVal val="#ppt_x"/>
                                          </p:val>
                                        </p:tav>
                                        <p:tav tm="100000">
                                          <p:val>
                                            <p:strVal val="#ppt_x"/>
                                          </p:val>
                                        </p:tav>
                                      </p:tavLst>
                                    </p:anim>
                                    <p:anim calcmode="lin" valueType="num">
                                      <p:cBhvr>
                                        <p:cTn id="21"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Lst>
  </p:timing>
</p:sld>
</file>

<file path=ppt/tags/tag1.xml><?xml version="1.0" encoding="utf-8"?>
<p:tagLst xmlns:p="http://schemas.openxmlformats.org/presentationml/2006/main">
  <p:tag name="KSO_WM_DIAGRAM_VIRTUALLY_FRAME" val="{&quot;height&quot;:279.1093700787402,&quot;left&quot;:64.93842519685039,&quot;top&quot;:83.86251968503936,&quot;width&quot;:587.683779527559}"/>
</p:tagLst>
</file>

<file path=ppt/tags/tag10.xml><?xml version="1.0" encoding="utf-8"?>
<p:tagLst xmlns:p="http://schemas.openxmlformats.org/presentationml/2006/main">
  <p:tag name="KSO_WM_DIAGRAM_VIRTUALLY_FRAME" val="{&quot;height&quot;:279.1093700787402,&quot;left&quot;:64.93842519685039,&quot;top&quot;:83.86251968503936,&quot;width&quot;:587.683779527559}"/>
</p:tagLst>
</file>

<file path=ppt/tags/tag11.xml><?xml version="1.0" encoding="utf-8"?>
<p:tagLst xmlns:p="http://schemas.openxmlformats.org/presentationml/2006/main">
  <p:tag name="KSO_WM_DIAGRAM_VIRTUALLY_FRAME" val="{&quot;height&quot;:279.1093700787402,&quot;left&quot;:64.93842519685039,&quot;top&quot;:83.86251968503936,&quot;width&quot;:587.683779527559}"/>
</p:tagLst>
</file>

<file path=ppt/tags/tag12.xml><?xml version="1.0" encoding="utf-8"?>
<p:tagLst xmlns:p="http://schemas.openxmlformats.org/presentationml/2006/main">
  <p:tag name="KSO_WM_DIAGRAM_VIRTUALLY_FRAME" val="{&quot;height&quot;:279.1093700787402,&quot;left&quot;:64.93842519685039,&quot;top&quot;:83.86251968503936,&quot;width&quot;:587.683779527559}"/>
</p:tagLst>
</file>

<file path=ppt/tags/tag13.xml><?xml version="1.0" encoding="utf-8"?>
<p:tagLst xmlns:p="http://schemas.openxmlformats.org/presentationml/2006/main">
  <p:tag name="KSO_WM_DIAGRAM_VIRTUALLY_FRAME" val="{&quot;height&quot;:279.1093700787402,&quot;left&quot;:64.93842519685039,&quot;top&quot;:83.86251968503936,&quot;width&quot;:587.683779527559}"/>
</p:tagLst>
</file>

<file path=ppt/tags/tag14.xml><?xml version="1.0" encoding="utf-8"?>
<p:tagLst xmlns:p="http://schemas.openxmlformats.org/presentationml/2006/main">
  <p:tag name="KSO_WM_DIAGRAM_VIRTUALLY_FRAME" val="{&quot;height&quot;:279.1093700787402,&quot;left&quot;:64.93842519685039,&quot;top&quot;:83.86251968503936,&quot;width&quot;:587.683779527559}"/>
</p:tagLst>
</file>

<file path=ppt/tags/tag15.xml><?xml version="1.0" encoding="utf-8"?>
<p:tagLst xmlns:p="http://schemas.openxmlformats.org/presentationml/2006/main">
  <p:tag name="commondata" val="eyJoZGlkIjoiZGIxODc3N2YxMmMwYTY3NzNiNjRlNzE4YzVlOTkxZmUifQ=="/>
</p:tagLst>
</file>

<file path=ppt/tags/tag2.xml><?xml version="1.0" encoding="utf-8"?>
<p:tagLst xmlns:p="http://schemas.openxmlformats.org/presentationml/2006/main">
  <p:tag name="KSO_WM_DIAGRAM_VIRTUALLY_FRAME" val="{&quot;height&quot;:279.1093700787402,&quot;left&quot;:64.93842519685039,&quot;top&quot;:83.86251968503936,&quot;width&quot;:587.683779527559}"/>
</p:tagLst>
</file>

<file path=ppt/tags/tag3.xml><?xml version="1.0" encoding="utf-8"?>
<p:tagLst xmlns:p="http://schemas.openxmlformats.org/presentationml/2006/main">
  <p:tag name="KSO_WM_DIAGRAM_VIRTUALLY_FRAME" val="{&quot;height&quot;:279.1093700787402,&quot;left&quot;:64.93842519685039,&quot;top&quot;:83.86251968503936,&quot;width&quot;:587.683779527559}"/>
</p:tagLst>
</file>

<file path=ppt/tags/tag4.xml><?xml version="1.0" encoding="utf-8"?>
<p:tagLst xmlns:p="http://schemas.openxmlformats.org/presentationml/2006/main">
  <p:tag name="KSO_WM_DIAGRAM_VIRTUALLY_FRAME" val="{&quot;height&quot;:288.4546456692913,&quot;left&quot;:76.03133858267717,&quot;top&quot;:78.00007874015748,&quot;width&quot;:560.9061417322835}"/>
</p:tagLst>
</file>

<file path=ppt/tags/tag5.xml><?xml version="1.0" encoding="utf-8"?>
<p:tagLst xmlns:p="http://schemas.openxmlformats.org/presentationml/2006/main">
  <p:tag name="KSO_WM_DIAGRAM_VIRTUALLY_FRAME" val="{&quot;height&quot;:288.4546456692913,&quot;left&quot;:76.03133858267717,&quot;top&quot;:78.00007874015748,&quot;width&quot;:560.9061417322835}"/>
</p:tagLst>
</file>

<file path=ppt/tags/tag6.xml><?xml version="1.0" encoding="utf-8"?>
<p:tagLst xmlns:p="http://schemas.openxmlformats.org/presentationml/2006/main">
  <p:tag name="KSO_WM_DIAGRAM_VIRTUALLY_FRAME" val="{&quot;height&quot;:288.4546456692913,&quot;left&quot;:76.03133858267717,&quot;top&quot;:78.00007874015748,&quot;width&quot;:560.9061417322835}"/>
</p:tagLst>
</file>

<file path=ppt/tags/tag7.xml><?xml version="1.0" encoding="utf-8"?>
<p:tagLst xmlns:p="http://schemas.openxmlformats.org/presentationml/2006/main">
  <p:tag name="KSO_WM_DIAGRAM_VIRTUALLY_FRAME" val="{&quot;height&quot;:288.4546456692913,&quot;left&quot;:76.03133858267717,&quot;top&quot;:78.00007874015748,&quot;width&quot;:560.9061417322835}"/>
</p:tagLst>
</file>

<file path=ppt/tags/tag8.xml><?xml version="1.0" encoding="utf-8"?>
<p:tagLst xmlns:p="http://schemas.openxmlformats.org/presentationml/2006/main">
  <p:tag name="KSO_WM_DIAGRAM_VIRTUALLY_FRAME" val="{&quot;height&quot;:288.4546456692913,&quot;left&quot;:76.03133858267717,&quot;top&quot;:78.00007874015748,&quot;width&quot;:560.9061417322835}"/>
</p:tagLst>
</file>

<file path=ppt/tags/tag9.xml><?xml version="1.0" encoding="utf-8"?>
<p:tagLst xmlns:p="http://schemas.openxmlformats.org/presentationml/2006/main">
  <p:tag name="KSO_WM_DIAGRAM_VIRTUALLY_FRAME" val="{&quot;height&quot;:288.4546456692913,&quot;left&quot;:76.03133858267717,&quot;top&quot;:78.00007874015748,&quot;width&quot;:560.9061417322835}"/>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夏雨家 https://xnwe.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cstate="print"/>
          <a:srcRect/>
          <a:stretch>
            <a:fillRect/>
          </a:stretch>
        </a:blipFill>
        <a:ln w="9525">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2188</Words>
  <Application>WPS 演示</Application>
  <PresentationFormat>全屏显示(16:9)</PresentationFormat>
  <Paragraphs>87</Paragraphs>
  <Slides>15</Slides>
  <Notes>23</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15</vt:i4>
      </vt:variant>
    </vt:vector>
  </HeadingPairs>
  <TitlesOfParts>
    <vt:vector size="23" baseType="lpstr">
      <vt:lpstr>Arial</vt:lpstr>
      <vt:lpstr>宋体</vt:lpstr>
      <vt:lpstr>Wingdings</vt:lpstr>
      <vt:lpstr>Calibri</vt:lpstr>
      <vt:lpstr>微软雅黑</vt:lpstr>
      <vt:lpstr>Arial Unicode MS</vt:lpstr>
      <vt:lpstr>webwppDefTheme</vt:lpstr>
      <vt:lpstr>夏雨家 https://xnwe.taobao.com/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简约线条创意毕业论文答辩开题报告动态PPT模板</dc:title>
  <dc:creator>qzuser</dc:creator>
  <cp:keywords>qzuser</cp:keywords>
  <cp:category>qzuser</cp:category>
  <cp:lastModifiedBy>公建懿</cp:lastModifiedBy>
  <cp:revision>10</cp:revision>
  <dcterms:created xsi:type="dcterms:W3CDTF">2024-04-02T13:07:00Z</dcterms:created>
  <dcterms:modified xsi:type="dcterms:W3CDTF">2024-04-22T11:13:14Z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BD0F1C6301694A939238D819EBCB3ABE_12</vt:lpwstr>
  </property>
</Properties>
</file>